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 id="2147483852" r:id="rId2"/>
    <p:sldMasterId id="2147483864" r:id="rId3"/>
    <p:sldMasterId id="2147483900" r:id="rId4"/>
    <p:sldMasterId id="2147483912" r:id="rId5"/>
    <p:sldMasterId id="2147483924" r:id="rId6"/>
  </p:sldMasterIdLst>
  <p:notesMasterIdLst>
    <p:notesMasterId r:id="rId15"/>
  </p:notesMasterIdLst>
  <p:handoutMasterIdLst>
    <p:handoutMasterId r:id="rId16"/>
  </p:handoutMasterIdLst>
  <p:sldIdLst>
    <p:sldId id="262" r:id="rId7"/>
    <p:sldId id="263" r:id="rId8"/>
    <p:sldId id="267" r:id="rId9"/>
    <p:sldId id="285" r:id="rId10"/>
    <p:sldId id="265" r:id="rId11"/>
    <p:sldId id="278" r:id="rId12"/>
    <p:sldId id="286" r:id="rId13"/>
    <p:sldId id="27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A093"/>
    <a:srgbClr val="F1F1F1"/>
    <a:srgbClr val="003374"/>
    <a:srgbClr val="385592"/>
    <a:srgbClr val="3A5896"/>
    <a:srgbClr val="173A8D"/>
    <a:srgbClr val="1D3C7A"/>
    <a:srgbClr val="213969"/>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81" d="100"/>
          <a:sy n="81" d="100"/>
        </p:scale>
        <p:origin x="-246" y="-36"/>
      </p:cViewPr>
      <p:guideLst>
        <p:guide orient="horz" pos="2160"/>
        <p:guide pos="3840"/>
      </p:guideLst>
    </p:cSldViewPr>
  </p:slideViewPr>
  <p:notesTextViewPr>
    <p:cViewPr>
      <p:scale>
        <a:sx n="1" d="1"/>
        <a:sy n="1" d="1"/>
      </p:scale>
      <p:origin x="0" y="0"/>
    </p:cViewPr>
  </p:notesTextViewPr>
  <p:notesViewPr>
    <p:cSldViewPr snapToGrid="0">
      <p:cViewPr varScale="1">
        <p:scale>
          <a:sx n="85" d="100"/>
          <a:sy n="85" d="100"/>
        </p:scale>
        <p:origin x="3804"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DD1C9-4BB6-422A-8F34-C157EA500BD9}" type="datetimeFigureOut">
              <a:rPr lang="en-US" smtClean="0"/>
              <a:t>5/12/2021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5A997E4-EE34-411C-9FF1-22B934EF5337}" type="slidenum">
              <a:rPr lang="en-US" smtClean="0"/>
              <a:t>‹#›</a:t>
            </a:fld>
            <a:endParaRPr lang="en-US"/>
          </a:p>
        </p:txBody>
      </p:sp>
    </p:spTree>
    <p:extLst>
      <p:ext uri="{BB962C8B-B14F-4D97-AF65-F5344CB8AC3E}">
        <p14:creationId xmlns:p14="http://schemas.microsoft.com/office/powerpoint/2010/main" val="21274113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C71D695-3236-4A1D-B8B1-F0F30326906F}" type="datetimeFigureOut">
              <a:rPr lang="ru-RU" smtClean="0"/>
              <a:t>12.05.2021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D9AEA-E6B4-4623-ACFF-888671E6840F}" type="slidenum">
              <a:rPr lang="ru-RU" smtClean="0"/>
              <a:t>‹#›</a:t>
            </a:fld>
            <a:endParaRPr lang="ru-RU"/>
          </a:p>
        </p:txBody>
      </p:sp>
    </p:spTree>
    <p:extLst>
      <p:ext uri="{BB962C8B-B14F-4D97-AF65-F5344CB8AC3E}">
        <p14:creationId xmlns:p14="http://schemas.microsoft.com/office/powerpoint/2010/main" val="2720622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5C2AECB-1147-4FF1-B5C2-52FD07C3F613}" type="slidenum">
              <a:rPr lang="ru-RU" smtClean="0">
                <a:solidFill>
                  <a:prstClr val="black"/>
                </a:solidFill>
              </a:rPr>
              <a:pPr/>
              <a:t>1</a:t>
            </a:fld>
            <a:endParaRPr lang="ru-RU">
              <a:solidFill>
                <a:prstClr val="black"/>
              </a:solidFill>
            </a:endParaRPr>
          </a:p>
        </p:txBody>
      </p:sp>
    </p:spTree>
    <p:extLst>
      <p:ext uri="{BB962C8B-B14F-4D97-AF65-F5344CB8AC3E}">
        <p14:creationId xmlns:p14="http://schemas.microsoft.com/office/powerpoint/2010/main" val="3129671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85800" y="1143000"/>
            <a:ext cx="5486400" cy="30861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5C2AECB-1147-4FF1-B5C2-52FD07C3F613}" type="slidenum">
              <a:rPr lang="ru-RU" smtClean="0">
                <a:solidFill>
                  <a:prstClr val="black"/>
                </a:solidFill>
              </a:rPr>
              <a:pPr/>
              <a:t>2</a:t>
            </a:fld>
            <a:endParaRPr lang="ru-RU">
              <a:solidFill>
                <a:prstClr val="black"/>
              </a:solidFill>
            </a:endParaRPr>
          </a:p>
        </p:txBody>
      </p:sp>
    </p:spTree>
    <p:extLst>
      <p:ext uri="{BB962C8B-B14F-4D97-AF65-F5344CB8AC3E}">
        <p14:creationId xmlns:p14="http://schemas.microsoft.com/office/powerpoint/2010/main" val="653045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30888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36673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0134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9054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3554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78440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801283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361724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0845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080566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37936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1585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91384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12836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872774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128103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983816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33310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4768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900665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999879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744593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027353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540860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004055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1805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15067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009463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954182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3124122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505182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923693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22747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554612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129630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651117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316711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086466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904846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274159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8119569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6945254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7202933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37620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641326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4520812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830077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021325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3042237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595570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085340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711557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5313253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003743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5173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98305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761748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5099220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1092825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891898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0068228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7019529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52973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884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3733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55653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5.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6.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7.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8.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pic>
        <p:nvPicPr>
          <p:cNvPr id="7" name="Рисунок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Рисунок 7"/>
          <p:cNvPicPr>
            <a:picLocks noChangeAspect="1"/>
          </p:cNvPicPr>
          <p:nvPr userDrawn="1"/>
        </p:nvPicPr>
        <p:blipFill rotWithShape="1">
          <a:blip r:embed="rId14" cstate="print">
            <a:extLst>
              <a:ext uri="{28A0092B-C50C-407E-A947-70E740481C1C}">
                <a14:useLocalDpi xmlns:a14="http://schemas.microsoft.com/office/drawing/2010/main" val="0"/>
              </a:ext>
            </a:extLst>
          </a:blip>
          <a:srcRect l="12097"/>
          <a:stretch/>
        </p:blipFill>
        <p:spPr>
          <a:xfrm>
            <a:off x="1" y="4773706"/>
            <a:ext cx="3257177" cy="2084294"/>
          </a:xfrm>
          <a:prstGeom prst="rect">
            <a:avLst/>
          </a:prstGeom>
        </p:spPr>
      </p:pic>
    </p:spTree>
    <p:extLst>
      <p:ext uri="{BB962C8B-B14F-4D97-AF65-F5344CB8AC3E}">
        <p14:creationId xmlns:p14="http://schemas.microsoft.com/office/powerpoint/2010/main" val="204386702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pic>
        <p:nvPicPr>
          <p:cNvPr id="7" name="Picture 6" descr="Картинки по запросу grey background textur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flipH="1">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 name="Рисунок 7"/>
          <p:cNvPicPr>
            <a:picLocks noChangeAspect="1"/>
          </p:cNvPicPr>
          <p:nvPr userDrawn="1"/>
        </p:nvPicPr>
        <p:blipFill rotWithShape="1">
          <a:blip r:embed="rId14">
            <a:extLst>
              <a:ext uri="{28A0092B-C50C-407E-A947-70E740481C1C}">
                <a14:useLocalDpi xmlns:a14="http://schemas.microsoft.com/office/drawing/2010/main" val="0"/>
              </a:ext>
            </a:extLst>
          </a:blip>
          <a:srcRect t="72745" r="39559"/>
          <a:stretch/>
        </p:blipFill>
        <p:spPr>
          <a:xfrm rot="16200000">
            <a:off x="-1801083" y="1801084"/>
            <a:ext cx="6560521" cy="2958353"/>
          </a:xfrm>
          <a:prstGeom prst="rect">
            <a:avLst/>
          </a:prstGeom>
        </p:spPr>
      </p:pic>
    </p:spTree>
    <p:extLst>
      <p:ext uri="{BB962C8B-B14F-4D97-AF65-F5344CB8AC3E}">
        <p14:creationId xmlns:p14="http://schemas.microsoft.com/office/powerpoint/2010/main" val="3655432292"/>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solidFill>
                  <a:prstClr val="black">
                    <a:tint val="75000"/>
                  </a:prstClr>
                </a:solidFill>
              </a:rPr>
              <a:pPr/>
              <a:t>5/12/2021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solidFill>
                  <a:prstClr val="black">
                    <a:tint val="75000"/>
                  </a:prstClr>
                </a:solidFill>
              </a:rPr>
              <a:pPr/>
              <a:t>‹#›</a:t>
            </a:fld>
            <a:endParaRPr lang="en-US">
              <a:solidFill>
                <a:prstClr val="black">
                  <a:tint val="75000"/>
                </a:prstClr>
              </a:solidFill>
            </a:endParaRPr>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43323580"/>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85682398"/>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614089974"/>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0BB889-9D34-4BBB-8EBF-7B432ADE08F0}" type="datetimeFigureOut">
              <a:rPr lang="ru-RU" smtClean="0">
                <a:solidFill>
                  <a:prstClr val="black">
                    <a:tint val="75000"/>
                  </a:prstClr>
                </a:solidFill>
              </a:rPr>
              <a:pPr/>
              <a:t>12.05.2021</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173F88-3387-453B-9303-AC0210B95CB8}" type="slidenum">
              <a:rPr lang="ru-RU" smtClean="0">
                <a:solidFill>
                  <a:prstClr val="black">
                    <a:tint val="75000"/>
                  </a:prstClr>
                </a:solidFill>
              </a:rPr>
              <a:pPr/>
              <a:t>‹#›</a:t>
            </a:fld>
            <a:endParaRPr lang="ru-RU">
              <a:solidFill>
                <a:prstClr val="black">
                  <a:tint val="75000"/>
                </a:prstClr>
              </a:solidFill>
            </a:endParaRPr>
          </a:p>
        </p:txBody>
      </p:sp>
      <p:sp>
        <p:nvSpPr>
          <p:cNvPr id="7" name="Прямоугольник 6"/>
          <p:cNvSpPr/>
          <p:nvPr userDrawn="1"/>
        </p:nvSpPr>
        <p:spPr>
          <a:xfrm>
            <a:off x="1" y="0"/>
            <a:ext cx="12192000" cy="6858000"/>
          </a:xfrm>
          <a:prstGeom prst="rect">
            <a:avLst/>
          </a:prstGeom>
          <a:gradFill flip="none" rotWithShape="1">
            <a:gsLst>
              <a:gs pos="100000">
                <a:schemeClr val="bg1">
                  <a:lumMod val="95000"/>
                </a:schemeClr>
              </a:gs>
              <a:gs pos="6300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800">
              <a:solidFill>
                <a:prstClr val="white"/>
              </a:solidFill>
            </a:endParaRPr>
          </a:p>
        </p:txBody>
      </p:sp>
      <p:pic>
        <p:nvPicPr>
          <p:cNvPr id="8" name="Рисунок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97535191"/>
      </p:ext>
    </p:extLst>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pkk5.rosreestr.ru/" TargetMode="Externa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4.xml"/><Relationship Id="rId5" Type="http://schemas.openxmlformats.org/officeDocument/2006/relationships/image" Target="../media/image12.emf"/><Relationship Id="rId4" Type="http://schemas.openxmlformats.org/officeDocument/2006/relationships/image" Target="../media/image1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pic>
        <p:nvPicPr>
          <p:cNvPr id="13" name="Рисунок 12"/>
          <p:cNvPicPr>
            <a:picLocks noChangeAspect="1"/>
          </p:cNvPicPr>
          <p:nvPr/>
        </p:nvPicPr>
        <p:blipFill rotWithShape="1">
          <a:blip r:embed="rId4">
            <a:extLst>
              <a:ext uri="{28A0092B-C50C-407E-A947-70E740481C1C}">
                <a14:useLocalDpi xmlns:a14="http://schemas.microsoft.com/office/drawing/2010/main" val="0"/>
              </a:ext>
            </a:extLst>
          </a:blip>
          <a:srcRect l="2089"/>
          <a:stretch/>
        </p:blipFill>
        <p:spPr>
          <a:xfrm>
            <a:off x="1646830" y="0"/>
            <a:ext cx="8952930" cy="6858000"/>
          </a:xfrm>
          <a:prstGeom prst="rect">
            <a:avLst/>
          </a:prstGeom>
        </p:spPr>
      </p:pic>
      <p:pic>
        <p:nvPicPr>
          <p:cNvPr id="14" name="Рисунок 13"/>
          <p:cNvPicPr>
            <a:picLocks noChangeAspect="1"/>
          </p:cNvPicPr>
          <p:nvPr/>
        </p:nvPicPr>
        <p:blipFill rotWithShape="1">
          <a:blip r:embed="rId5">
            <a:extLst>
              <a:ext uri="{28A0092B-C50C-407E-A947-70E740481C1C}">
                <a14:useLocalDpi xmlns:a14="http://schemas.microsoft.com/office/drawing/2010/main" val="0"/>
              </a:ext>
            </a:extLst>
          </a:blip>
          <a:srcRect t="27662" b="41094"/>
          <a:stretch/>
        </p:blipFill>
        <p:spPr>
          <a:xfrm>
            <a:off x="1530825" y="186267"/>
            <a:ext cx="9144000" cy="2361723"/>
          </a:xfrm>
          <a:prstGeom prst="rect">
            <a:avLst/>
          </a:prstGeom>
        </p:spPr>
      </p:pic>
      <p:sp>
        <p:nvSpPr>
          <p:cNvPr id="2" name="Title 1"/>
          <p:cNvSpPr>
            <a:spLocks noGrp="1"/>
          </p:cNvSpPr>
          <p:nvPr>
            <p:ph type="ctrTitle"/>
          </p:nvPr>
        </p:nvSpPr>
        <p:spPr>
          <a:xfrm>
            <a:off x="1612714" y="1113938"/>
            <a:ext cx="9062111" cy="1820334"/>
          </a:xfrm>
        </p:spPr>
        <p:txBody>
          <a:bodyPr>
            <a:prstTxWarp prst="textTriangleInverted">
              <a:avLst>
                <a:gd name="adj" fmla="val 100000"/>
              </a:avLst>
            </a:prstTxWarp>
            <a:noAutofit/>
          </a:bodyPr>
          <a:lstStyle/>
          <a:p>
            <a:pPr indent="450215">
              <a:lnSpc>
                <a:spcPct val="100000"/>
              </a:lnSpc>
              <a:spcBef>
                <a:spcPts val="0"/>
              </a:spcBef>
            </a:pP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Имущественный </a:t>
            </a:r>
            <a:r>
              <a:rPr lang="ru-RU" sz="25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комплекс/Здание </a:t>
            </a:r>
            <a:r>
              <a:rPr lang="ru-RU" sz="2500"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(в случае, если неиспользуемым объектом недвижимости является отдельно стоящее здание)</a:t>
            </a:r>
            <a:r>
              <a:rPr lang="ru-RU" sz="25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 расположен (о) </a:t>
            </a: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по адресу: Тульская область, __________ район, г. __________, </a:t>
            </a:r>
            <a:b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b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ул. _____________ д. ______</a:t>
            </a:r>
            <a:endParaRPr lang="ru-RU" sz="2500" dirty="0">
              <a:solidFill>
                <a:srgbClr val="C00000"/>
              </a:solidFill>
              <a:latin typeface="PT Astra Serif" panose="020A0603040505020204" pitchFamily="18" charset="-52"/>
              <a:ea typeface="PT Astra Serif" panose="020A0603040505020204" pitchFamily="18" charset="-52"/>
            </a:endParaRPr>
          </a:p>
        </p:txBody>
      </p:sp>
      <p:sp>
        <p:nvSpPr>
          <p:cNvPr id="3" name="Прямоугольник 2"/>
          <p:cNvSpPr/>
          <p:nvPr/>
        </p:nvSpPr>
        <p:spPr>
          <a:xfrm>
            <a:off x="6096000" y="-2"/>
            <a:ext cx="6096000" cy="954107"/>
          </a:xfrm>
          <a:prstGeom prst="rect">
            <a:avLst/>
          </a:prstGeom>
        </p:spPr>
        <p:txBody>
          <a:bodyPr>
            <a:spAutoFit/>
          </a:bodyPr>
          <a:lstStyle/>
          <a:p>
            <a:pPr algn="r"/>
            <a:r>
              <a:rPr lang="ru-RU" sz="1400" dirty="0">
                <a:latin typeface="PT Astra Serif" panose="020A0603040505020204" pitchFamily="18" charset="-52"/>
                <a:ea typeface="PT Astra Serif" panose="020A0603040505020204" pitchFamily="18" charset="-52"/>
              </a:rPr>
              <a:t>Приложение № </a:t>
            </a:r>
            <a:r>
              <a:rPr lang="ru-RU" sz="1400" dirty="0" smtClean="0">
                <a:latin typeface="PT Astra Serif" panose="020A0603040505020204" pitchFamily="18" charset="-52"/>
                <a:ea typeface="PT Astra Serif" panose="020A0603040505020204" pitchFamily="18" charset="-52"/>
              </a:rPr>
              <a:t>5</a:t>
            </a:r>
            <a:endParaRPr lang="ru-RU" sz="1400" dirty="0">
              <a:latin typeface="PT Astra Serif" panose="020A0603040505020204" pitchFamily="18" charset="-52"/>
              <a:ea typeface="PT Astra Serif" panose="020A0603040505020204" pitchFamily="18" charset="-52"/>
            </a:endParaRPr>
          </a:p>
          <a:p>
            <a:pPr algn="r"/>
            <a:r>
              <a:rPr lang="ru-RU" sz="1400" dirty="0">
                <a:latin typeface="PT Astra Serif" panose="020A0603040505020204" pitchFamily="18" charset="-52"/>
                <a:ea typeface="PT Astra Serif" panose="020A0603040505020204" pitchFamily="18" charset="-52"/>
              </a:rPr>
              <a:t>к Методике оценки эффективности использования объектов недвижимого имущества, находящихся в собственности </a:t>
            </a:r>
            <a:r>
              <a:rPr lang="ru-RU" sz="1400" dirty="0" smtClean="0">
                <a:latin typeface="PT Astra Serif" panose="020A0603040505020204" pitchFamily="18" charset="-52"/>
                <a:ea typeface="PT Astra Serif" panose="020A0603040505020204" pitchFamily="18" charset="-52"/>
              </a:rPr>
              <a:t>муниципального образования </a:t>
            </a:r>
            <a:r>
              <a:rPr lang="ru-RU" sz="1400" dirty="0" smtClean="0">
                <a:latin typeface="PT Astra Serif" panose="020A0603040505020204" pitchFamily="18" charset="-52"/>
                <a:ea typeface="PT Astra Serif" panose="020A0603040505020204" pitchFamily="18" charset="-52"/>
              </a:rPr>
              <a:t>город Щекино </a:t>
            </a:r>
            <a:r>
              <a:rPr lang="ru-RU" sz="1400" dirty="0" err="1" smtClean="0">
                <a:latin typeface="PT Astra Serif" panose="020A0603040505020204" pitchFamily="18" charset="-52"/>
                <a:ea typeface="PT Astra Serif" panose="020A0603040505020204" pitchFamily="18" charset="-52"/>
              </a:rPr>
              <a:t>Щекинского</a:t>
            </a:r>
            <a:r>
              <a:rPr lang="ru-RU" sz="1400" smtClean="0">
                <a:latin typeface="PT Astra Serif" panose="020A0603040505020204" pitchFamily="18" charset="-52"/>
                <a:ea typeface="PT Astra Serif" panose="020A0603040505020204" pitchFamily="18" charset="-52"/>
              </a:rPr>
              <a:t> района</a:t>
            </a:r>
            <a:endParaRPr lang="ru-RU" sz="1400" dirty="0">
              <a:latin typeface="PT Astra Serif" panose="020A0603040505020204" pitchFamily="18" charset="-52"/>
              <a:ea typeface="PT Astra Serif" panose="020A0603040505020204" pitchFamily="18" charset="-52"/>
            </a:endParaRPr>
          </a:p>
        </p:txBody>
      </p:sp>
    </p:spTree>
    <p:extLst>
      <p:ext uri="{BB962C8B-B14F-4D97-AF65-F5344CB8AC3E}">
        <p14:creationId xmlns:p14="http://schemas.microsoft.com/office/powerpoint/2010/main" val="4985155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3464" y="197708"/>
            <a:ext cx="9144000" cy="448732"/>
          </a:xfrm>
        </p:spPr>
        <p:txBody>
          <a:bodyPr>
            <a:normAutofit/>
          </a:bodyPr>
          <a:lstStyle/>
          <a:p>
            <a:pPr algn="ctr"/>
            <a:r>
              <a:rPr lang="ru-RU"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В состав имущественного комплекса входят:</a:t>
            </a:r>
            <a:endParaRPr lang="en-US" sz="25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endParaRPr>
          </a:p>
        </p:txBody>
      </p:sp>
      <p:grpSp>
        <p:nvGrpSpPr>
          <p:cNvPr id="210" name="Group 92"/>
          <p:cNvGrpSpPr>
            <a:grpSpLocks/>
          </p:cNvGrpSpPr>
          <p:nvPr/>
        </p:nvGrpSpPr>
        <p:grpSpPr bwMode="auto">
          <a:xfrm>
            <a:off x="270394" y="836799"/>
            <a:ext cx="9144001" cy="530225"/>
            <a:chOff x="1269" y="1296"/>
            <a:chExt cx="3814" cy="334"/>
          </a:xfrm>
        </p:grpSpPr>
        <p:sp>
          <p:nvSpPr>
            <p:cNvPr id="211" name="AutoShape 3"/>
            <p:cNvSpPr>
              <a:spLocks noChangeArrowheads="1"/>
            </p:cNvSpPr>
            <p:nvPr/>
          </p:nvSpPr>
          <p:spPr bwMode="gray">
            <a:xfrm>
              <a:off x="1422" y="1296"/>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12" name="Text Box 4"/>
            <p:cNvSpPr txBox="1">
              <a:spLocks noChangeArrowheads="1"/>
            </p:cNvSpPr>
            <p:nvPr/>
          </p:nvSpPr>
          <p:spPr bwMode="gray">
            <a:xfrm>
              <a:off x="1525" y="1342"/>
              <a:ext cx="3558"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wrap="square">
              <a:spAutoFit/>
            </a:bodyPr>
            <a:lstStyle/>
            <a:p>
              <a:r>
                <a:rPr lang="ru-RU" sz="2000" dirty="0">
                  <a:solidFill>
                    <a:srgbClr val="000000"/>
                  </a:solidFill>
                  <a:latin typeface="PT Astra Serif" panose="020A0603040505020204" pitchFamily="18" charset="-52"/>
                  <a:ea typeface="PT Astra Serif" panose="020A0603040505020204" pitchFamily="18" charset="-52"/>
                </a:rPr>
                <a:t>Объекты </a:t>
              </a:r>
              <a:r>
                <a:rPr lang="ru-RU" sz="2000" dirty="0" smtClean="0">
                  <a:solidFill>
                    <a:srgbClr val="000000"/>
                  </a:solidFill>
                  <a:latin typeface="PT Astra Serif" panose="020A0603040505020204" pitchFamily="18" charset="-52"/>
                  <a:ea typeface="PT Astra Serif" panose="020A0603040505020204" pitchFamily="18" charset="-52"/>
                </a:rPr>
                <a:t>недвижимости </a:t>
              </a:r>
              <a:r>
                <a:rPr lang="ru-RU" sz="1200" dirty="0" smtClean="0">
                  <a:solidFill>
                    <a:srgbClr val="000000"/>
                  </a:solidFill>
                  <a:latin typeface="PT Astra Serif" panose="020A0603040505020204" pitchFamily="18" charset="-52"/>
                  <a:ea typeface="PT Astra Serif" panose="020A0603040505020204" pitchFamily="18" charset="-52"/>
                </a:rPr>
                <a:t>(характеристики объектов указываются согласно данным ЕГРН):</a:t>
              </a:r>
              <a:endParaRPr lang="en-US" sz="1200" dirty="0">
                <a:solidFill>
                  <a:srgbClr val="000000"/>
                </a:solidFill>
                <a:latin typeface="PT Astra Serif" panose="020A0603040505020204" pitchFamily="18" charset="-52"/>
                <a:ea typeface="PT Astra Serif" panose="020A0603040505020204" pitchFamily="18" charset="-52"/>
              </a:endParaRPr>
            </a:p>
          </p:txBody>
        </p:sp>
        <p:grpSp>
          <p:nvGrpSpPr>
            <p:cNvPr id="213" name="Group 55"/>
            <p:cNvGrpSpPr>
              <a:grpSpLocks/>
            </p:cNvGrpSpPr>
            <p:nvPr/>
          </p:nvGrpSpPr>
          <p:grpSpPr bwMode="auto">
            <a:xfrm>
              <a:off x="1269" y="1324"/>
              <a:ext cx="266" cy="298"/>
              <a:chOff x="1415" y="1276"/>
              <a:chExt cx="266" cy="298"/>
            </a:xfrm>
          </p:grpSpPr>
          <p:grpSp>
            <p:nvGrpSpPr>
              <p:cNvPr id="214" name="Group 56"/>
              <p:cNvGrpSpPr>
                <a:grpSpLocks/>
              </p:cNvGrpSpPr>
              <p:nvPr/>
            </p:nvGrpSpPr>
            <p:grpSpPr bwMode="auto">
              <a:xfrm>
                <a:off x="1415" y="1276"/>
                <a:ext cx="266" cy="298"/>
                <a:chOff x="1415" y="1276"/>
                <a:chExt cx="266" cy="298"/>
              </a:xfrm>
            </p:grpSpPr>
            <p:pic>
              <p:nvPicPr>
                <p:cNvPr id="216" name="Picture 57"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217" name="Oval 58"/>
                <p:cNvSpPr>
                  <a:spLocks noChangeArrowheads="1"/>
                </p:cNvSpPr>
                <p:nvPr/>
              </p:nvSpPr>
              <p:spPr bwMode="gray">
                <a:xfrm flipH="1">
                  <a:off x="1415" y="1276"/>
                  <a:ext cx="266" cy="266"/>
                </a:xfrm>
                <a:prstGeom prst="ellipse">
                  <a:avLst/>
                </a:prstGeom>
                <a:gradFill rotWithShape="0">
                  <a:gsLst>
                    <a:gs pos="0">
                      <a:srgbClr val="FF9900"/>
                    </a:gs>
                    <a:gs pos="100000">
                      <a:srgbClr val="FF9900">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18" name="Oval 59"/>
                <p:cNvSpPr>
                  <a:spLocks noChangeArrowheads="1"/>
                </p:cNvSpPr>
                <p:nvPr/>
              </p:nvSpPr>
              <p:spPr bwMode="gray">
                <a:xfrm flipH="1">
                  <a:off x="1422" y="1282"/>
                  <a:ext cx="254" cy="254"/>
                </a:xfrm>
                <a:prstGeom prst="ellipse">
                  <a:avLst/>
                </a:prstGeom>
                <a:gradFill rotWithShape="0">
                  <a:gsLst>
                    <a:gs pos="0">
                      <a:srgbClr val="FF9900">
                        <a:gamma/>
                        <a:shade val="63529"/>
                        <a:invGamma/>
                      </a:srgbClr>
                    </a:gs>
                    <a:gs pos="100000">
                      <a:srgbClr val="FF9900">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219" name="Picture 60" descr="Picture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215" name="Text Box 61"/>
              <p:cNvSpPr txBox="1">
                <a:spLocks noChangeArrowheads="1"/>
              </p:cNvSpPr>
              <p:nvPr/>
            </p:nvSpPr>
            <p:spPr bwMode="gray">
              <a:xfrm>
                <a:off x="1441" y="1292"/>
                <a:ext cx="22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b="1">
                    <a:solidFill>
                      <a:srgbClr val="FFFFFF"/>
                    </a:solidFill>
                    <a:latin typeface="PT Astra Serif" panose="020A0603040505020204" pitchFamily="18" charset="-52"/>
                    <a:ea typeface="PT Astra Serif" panose="020A0603040505020204" pitchFamily="18" charset="-52"/>
                  </a:rPr>
                  <a:t>1</a:t>
                </a:r>
              </a:p>
            </p:txBody>
          </p:sp>
        </p:grpSp>
      </p:grpSp>
      <p:grpSp>
        <p:nvGrpSpPr>
          <p:cNvPr id="220" name="Group 93"/>
          <p:cNvGrpSpPr>
            <a:grpSpLocks/>
          </p:cNvGrpSpPr>
          <p:nvPr/>
        </p:nvGrpSpPr>
        <p:grpSpPr bwMode="auto">
          <a:xfrm>
            <a:off x="307112" y="3024059"/>
            <a:ext cx="7888700" cy="549275"/>
            <a:chOff x="1268" y="1776"/>
            <a:chExt cx="3267" cy="346"/>
          </a:xfrm>
        </p:grpSpPr>
        <p:sp>
          <p:nvSpPr>
            <p:cNvPr id="221" name="AutoShape 13"/>
            <p:cNvSpPr>
              <a:spLocks noChangeArrowheads="1"/>
            </p:cNvSpPr>
            <p:nvPr/>
          </p:nvSpPr>
          <p:spPr bwMode="gray">
            <a:xfrm>
              <a:off x="1422" y="1776"/>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22" name="Text Box 21"/>
            <p:cNvSpPr txBox="1">
              <a:spLocks noChangeArrowheads="1"/>
            </p:cNvSpPr>
            <p:nvPr/>
          </p:nvSpPr>
          <p:spPr bwMode="gray">
            <a:xfrm>
              <a:off x="1525" y="1824"/>
              <a:ext cx="3010"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wrap="square">
              <a:spAutoFit/>
            </a:bodyPr>
            <a:lstStyle/>
            <a:p>
              <a:pPr lvl="0"/>
              <a:r>
                <a:rPr lang="ru-RU" sz="2000" dirty="0" smtClean="0">
                  <a:solidFill>
                    <a:srgbClr val="000000"/>
                  </a:solidFill>
                  <a:latin typeface="PT Astra Serif" panose="020A0603040505020204" pitchFamily="18" charset="-52"/>
                  <a:ea typeface="PT Astra Serif" panose="020A0603040505020204" pitchFamily="18" charset="-52"/>
                </a:rPr>
                <a:t>Земельные участки </a:t>
              </a:r>
              <a:r>
                <a:rPr lang="ru-RU" sz="1200" dirty="0" smtClean="0">
                  <a:solidFill>
                    <a:srgbClr val="000000"/>
                  </a:solidFill>
                  <a:latin typeface="PT Astra Serif" panose="020A0603040505020204" pitchFamily="18" charset="-52"/>
                  <a:ea typeface="PT Astra Serif" panose="020A0603040505020204" pitchFamily="18" charset="-52"/>
                </a:rPr>
                <a:t>(</a:t>
              </a:r>
              <a:r>
                <a:rPr lang="ru-RU" sz="1200" dirty="0">
                  <a:solidFill>
                    <a:srgbClr val="000000"/>
                  </a:solidFill>
                  <a:latin typeface="PT Astra Serif" panose="020A0603040505020204" pitchFamily="18" charset="-52"/>
                  <a:ea typeface="PT Astra Serif" panose="020A0603040505020204" pitchFamily="18" charset="-52"/>
                </a:rPr>
                <a:t>характеристики </a:t>
              </a:r>
              <a:r>
                <a:rPr lang="ru-RU" sz="1200" dirty="0" smtClean="0">
                  <a:solidFill>
                    <a:srgbClr val="000000"/>
                  </a:solidFill>
                  <a:latin typeface="PT Astra Serif" panose="020A0603040505020204" pitchFamily="18" charset="-52"/>
                  <a:ea typeface="PT Astra Serif" panose="020A0603040505020204" pitchFamily="18" charset="-52"/>
                </a:rPr>
                <a:t>указываются </a:t>
              </a:r>
              <a:r>
                <a:rPr lang="ru-RU" sz="1200" dirty="0">
                  <a:solidFill>
                    <a:srgbClr val="000000"/>
                  </a:solidFill>
                  <a:latin typeface="PT Astra Serif" panose="020A0603040505020204" pitchFamily="18" charset="-52"/>
                  <a:ea typeface="PT Astra Serif" panose="020A0603040505020204" pitchFamily="18" charset="-52"/>
                </a:rPr>
                <a:t>согласно данным ЕГРН</a:t>
              </a:r>
              <a:r>
                <a:rPr lang="ru-RU" sz="1200" dirty="0" smtClean="0">
                  <a:solidFill>
                    <a:srgbClr val="000000"/>
                  </a:solidFill>
                  <a:latin typeface="PT Astra Serif" panose="020A0603040505020204" pitchFamily="18" charset="-52"/>
                  <a:ea typeface="PT Astra Serif" panose="020A0603040505020204" pitchFamily="18" charset="-52"/>
                </a:rPr>
                <a:t>):</a:t>
              </a:r>
              <a:endParaRPr lang="en-US" sz="1200" dirty="0">
                <a:solidFill>
                  <a:srgbClr val="000000"/>
                </a:solidFill>
                <a:latin typeface="PT Astra Serif" panose="020A0603040505020204" pitchFamily="18" charset="-52"/>
                <a:ea typeface="PT Astra Serif" panose="020A0603040505020204" pitchFamily="18" charset="-52"/>
              </a:endParaRPr>
            </a:p>
          </p:txBody>
        </p:sp>
        <p:grpSp>
          <p:nvGrpSpPr>
            <p:cNvPr id="223" name="Group 62"/>
            <p:cNvGrpSpPr>
              <a:grpSpLocks/>
            </p:cNvGrpSpPr>
            <p:nvPr/>
          </p:nvGrpSpPr>
          <p:grpSpPr bwMode="auto">
            <a:xfrm>
              <a:off x="1268" y="1824"/>
              <a:ext cx="266" cy="298"/>
              <a:chOff x="1414" y="1776"/>
              <a:chExt cx="266" cy="298"/>
            </a:xfrm>
          </p:grpSpPr>
          <p:grpSp>
            <p:nvGrpSpPr>
              <p:cNvPr id="224" name="Group 63"/>
              <p:cNvGrpSpPr>
                <a:grpSpLocks/>
              </p:cNvGrpSpPr>
              <p:nvPr/>
            </p:nvGrpSpPr>
            <p:grpSpPr bwMode="auto">
              <a:xfrm>
                <a:off x="1414" y="1776"/>
                <a:ext cx="266" cy="298"/>
                <a:chOff x="1415" y="1276"/>
                <a:chExt cx="266" cy="298"/>
              </a:xfrm>
            </p:grpSpPr>
            <p:pic>
              <p:nvPicPr>
                <p:cNvPr id="226" name="Picture 64"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227" name="Oval 65"/>
                <p:cNvSpPr>
                  <a:spLocks noChangeArrowheads="1"/>
                </p:cNvSpPr>
                <p:nvPr/>
              </p:nvSpPr>
              <p:spPr bwMode="gray">
                <a:xfrm flipH="1">
                  <a:off x="1415" y="1276"/>
                  <a:ext cx="266" cy="266"/>
                </a:xfrm>
                <a:prstGeom prst="ellipse">
                  <a:avLst/>
                </a:prstGeom>
                <a:gradFill rotWithShape="0">
                  <a:gsLst>
                    <a:gs pos="0">
                      <a:srgbClr val="FCF71A"/>
                    </a:gs>
                    <a:gs pos="100000">
                      <a:srgbClr val="FCF71A">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28" name="Oval 66"/>
                <p:cNvSpPr>
                  <a:spLocks noChangeArrowheads="1"/>
                </p:cNvSpPr>
                <p:nvPr/>
              </p:nvSpPr>
              <p:spPr bwMode="gray">
                <a:xfrm flipH="1">
                  <a:off x="1422" y="1282"/>
                  <a:ext cx="254" cy="254"/>
                </a:xfrm>
                <a:prstGeom prst="ellipse">
                  <a:avLst/>
                </a:prstGeom>
                <a:gradFill rotWithShape="0">
                  <a:gsLst>
                    <a:gs pos="0">
                      <a:srgbClr val="FCF71A">
                        <a:gamma/>
                        <a:shade val="63529"/>
                        <a:invGamma/>
                      </a:srgbClr>
                    </a:gs>
                    <a:gs pos="100000">
                      <a:srgbClr val="FCF71A">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229" name="Picture 67" descr="Picture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225" name="Text Box 68"/>
              <p:cNvSpPr txBox="1">
                <a:spLocks noChangeArrowheads="1"/>
              </p:cNvSpPr>
              <p:nvPr/>
            </p:nvSpPr>
            <p:spPr bwMode="gray">
              <a:xfrm>
                <a:off x="1440" y="1792"/>
                <a:ext cx="12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FFFFFF"/>
                    </a:solidFill>
                    <a:latin typeface="PT Astra Serif" panose="020A0603040505020204" pitchFamily="18" charset="-52"/>
                    <a:ea typeface="PT Astra Serif" panose="020A0603040505020204" pitchFamily="18" charset="-52"/>
                  </a:rPr>
                  <a:t>2</a:t>
                </a:r>
              </a:p>
            </p:txBody>
          </p:sp>
        </p:grpSp>
      </p:grpSp>
      <p:grpSp>
        <p:nvGrpSpPr>
          <p:cNvPr id="252" name="Group 96"/>
          <p:cNvGrpSpPr>
            <a:grpSpLocks/>
          </p:cNvGrpSpPr>
          <p:nvPr/>
        </p:nvGrpSpPr>
        <p:grpSpPr bwMode="auto">
          <a:xfrm>
            <a:off x="3116672" y="5471229"/>
            <a:ext cx="7728824" cy="547687"/>
            <a:chOff x="1268" y="3207"/>
            <a:chExt cx="3190" cy="345"/>
          </a:xfrm>
        </p:grpSpPr>
        <p:sp>
          <p:nvSpPr>
            <p:cNvPr id="253" name="AutoShape 43"/>
            <p:cNvSpPr>
              <a:spLocks noChangeArrowheads="1"/>
            </p:cNvSpPr>
            <p:nvPr/>
          </p:nvSpPr>
          <p:spPr bwMode="gray">
            <a:xfrm>
              <a:off x="1418" y="3207"/>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54" name="Text Box 52"/>
            <p:cNvSpPr txBox="1">
              <a:spLocks noChangeArrowheads="1"/>
            </p:cNvSpPr>
            <p:nvPr/>
          </p:nvSpPr>
          <p:spPr bwMode="gray">
            <a:xfrm>
              <a:off x="1521" y="3255"/>
              <a:ext cx="291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wrap="square">
              <a:spAutoFit/>
            </a:bodyPr>
            <a:lstStyle/>
            <a:p>
              <a:r>
                <a:rPr lang="ru-RU" sz="2000" dirty="0" smtClean="0">
                  <a:solidFill>
                    <a:srgbClr val="000000"/>
                  </a:solidFill>
                  <a:latin typeface="PT Astra Serif" panose="020A0603040505020204" pitchFamily="18" charset="-52"/>
                  <a:ea typeface="PT Astra Serif" panose="020A0603040505020204" pitchFamily="18" charset="-52"/>
                </a:rPr>
                <a:t>Иная информация:</a:t>
              </a:r>
              <a:endParaRPr lang="en-US" sz="2000" dirty="0">
                <a:solidFill>
                  <a:srgbClr val="000000"/>
                </a:solidFill>
                <a:latin typeface="PT Astra Serif" panose="020A0603040505020204" pitchFamily="18" charset="-52"/>
                <a:ea typeface="PT Astra Serif" panose="020A0603040505020204" pitchFamily="18" charset="-52"/>
              </a:endParaRPr>
            </a:p>
          </p:txBody>
        </p:sp>
        <p:grpSp>
          <p:nvGrpSpPr>
            <p:cNvPr id="255" name="Group 85"/>
            <p:cNvGrpSpPr>
              <a:grpSpLocks/>
            </p:cNvGrpSpPr>
            <p:nvPr/>
          </p:nvGrpSpPr>
          <p:grpSpPr bwMode="auto">
            <a:xfrm>
              <a:off x="1268" y="3254"/>
              <a:ext cx="266" cy="298"/>
              <a:chOff x="1414" y="3206"/>
              <a:chExt cx="266" cy="298"/>
            </a:xfrm>
          </p:grpSpPr>
          <p:grpSp>
            <p:nvGrpSpPr>
              <p:cNvPr id="256" name="Group 86"/>
              <p:cNvGrpSpPr>
                <a:grpSpLocks/>
              </p:cNvGrpSpPr>
              <p:nvPr/>
            </p:nvGrpSpPr>
            <p:grpSpPr bwMode="auto">
              <a:xfrm>
                <a:off x="1414" y="3206"/>
                <a:ext cx="266" cy="298"/>
                <a:chOff x="1415" y="1276"/>
                <a:chExt cx="266" cy="298"/>
              </a:xfrm>
            </p:grpSpPr>
            <p:pic>
              <p:nvPicPr>
                <p:cNvPr id="258" name="Picture 87" descr="Picture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259" name="Oval 88"/>
                <p:cNvSpPr>
                  <a:spLocks noChangeArrowheads="1"/>
                </p:cNvSpPr>
                <p:nvPr/>
              </p:nvSpPr>
              <p:spPr bwMode="gray">
                <a:xfrm flipH="1">
                  <a:off x="1415" y="1276"/>
                  <a:ext cx="266" cy="266"/>
                </a:xfrm>
                <a:prstGeom prst="ellipse">
                  <a:avLst/>
                </a:prstGeom>
                <a:gradFill rotWithShape="0">
                  <a:gsLst>
                    <a:gs pos="0">
                      <a:srgbClr val="4D98E3"/>
                    </a:gs>
                    <a:gs pos="100000">
                      <a:srgbClr val="4D98E3">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60" name="Oval 89"/>
                <p:cNvSpPr>
                  <a:spLocks noChangeArrowheads="1"/>
                </p:cNvSpPr>
                <p:nvPr/>
              </p:nvSpPr>
              <p:spPr bwMode="gray">
                <a:xfrm flipH="1">
                  <a:off x="1422" y="1282"/>
                  <a:ext cx="254" cy="254"/>
                </a:xfrm>
                <a:prstGeom prst="ellipse">
                  <a:avLst/>
                </a:prstGeom>
                <a:gradFill rotWithShape="0">
                  <a:gsLst>
                    <a:gs pos="0">
                      <a:srgbClr val="4D98E3">
                        <a:gamma/>
                        <a:shade val="63529"/>
                        <a:invGamma/>
                      </a:srgbClr>
                    </a:gs>
                    <a:gs pos="100000">
                      <a:srgbClr val="4D98E3">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261" name="Picture 90" descr="Picture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257" name="Text Box 91"/>
              <p:cNvSpPr txBox="1">
                <a:spLocks noChangeArrowheads="1"/>
              </p:cNvSpPr>
              <p:nvPr/>
            </p:nvSpPr>
            <p:spPr bwMode="gray">
              <a:xfrm>
                <a:off x="1440" y="3222"/>
                <a:ext cx="12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b="1" dirty="0" smtClean="0">
                    <a:solidFill>
                      <a:srgbClr val="FFFFFF"/>
                    </a:solidFill>
                    <a:latin typeface="PT Astra Serif" panose="020A0603040505020204" pitchFamily="18" charset="-52"/>
                    <a:ea typeface="PT Astra Serif" panose="020A0603040505020204" pitchFamily="18" charset="-52"/>
                  </a:rPr>
                  <a:t>3</a:t>
                </a:r>
                <a:endParaRPr lang="en-US" b="1" dirty="0">
                  <a:solidFill>
                    <a:srgbClr val="FFFFFF"/>
                  </a:solidFill>
                  <a:latin typeface="PT Astra Serif" panose="020A0603040505020204" pitchFamily="18" charset="-52"/>
                  <a:ea typeface="PT Astra Serif" panose="020A0603040505020204" pitchFamily="18" charset="-52"/>
                </a:endParaRPr>
              </a:p>
            </p:txBody>
          </p:sp>
        </p:grpSp>
      </p:grpSp>
      <p:sp>
        <p:nvSpPr>
          <p:cNvPr id="3" name="Прямоугольник 2"/>
          <p:cNvSpPr/>
          <p:nvPr/>
        </p:nvSpPr>
        <p:spPr>
          <a:xfrm>
            <a:off x="60206" y="1599853"/>
            <a:ext cx="12131793" cy="1077218"/>
          </a:xfrm>
          <a:prstGeom prst="rect">
            <a:avLst/>
          </a:prstGeom>
        </p:spPr>
        <p:txBody>
          <a:bodyPr wrap="square">
            <a:spAutoFit/>
          </a:bodyPr>
          <a:lstStyle/>
          <a:p>
            <a:pPr marL="641350" lvl="0" indent="-285750" algn="just">
              <a:buFontTx/>
              <a:buChar char="-"/>
            </a:pP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Наименование объекта, площадь/протяженность (</a:t>
            </a:r>
            <a:r>
              <a:rPr lang="ru-RU" sz="1600" dirty="0" err="1"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кв.м</a:t>
            </a: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/м), литер, </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кадастровый номер</a:t>
            </a: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71:00:000000:00000;</a:t>
            </a:r>
          </a:p>
          <a:p>
            <a:pPr marL="641350" indent="-285750" algn="just">
              <a:buFontTx/>
              <a:buChar char="-"/>
            </a:pP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Наименование </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объекта, площадь/протяженность (</a:t>
            </a:r>
            <a:r>
              <a:rPr lang="ru-RU" sz="1600" dirty="0" err="1">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кв.м</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/м), литер, кадастровый номер: 71:00:000000:00000;</a:t>
            </a:r>
          </a:p>
          <a:p>
            <a:pPr marL="641350" indent="-285750" algn="just">
              <a:buFontTx/>
              <a:buChar char="-"/>
            </a:pP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Наименование </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объекта, площадь/протяженность (</a:t>
            </a:r>
            <a:r>
              <a:rPr lang="ru-RU" sz="1600" dirty="0" err="1">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кв.м</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/м), литер, кадастровый номер: 71:00:000000:00000;</a:t>
            </a:r>
          </a:p>
          <a:p>
            <a:pPr marL="641350" lvl="0" indent="-285750" algn="just">
              <a:buFontTx/>
              <a:buChar char="-"/>
            </a:pP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a:t>
            </a:r>
            <a:endPar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endParaRPr>
          </a:p>
        </p:txBody>
      </p:sp>
      <p:sp>
        <p:nvSpPr>
          <p:cNvPr id="4" name="Прямоугольник 3"/>
          <p:cNvSpPr/>
          <p:nvPr/>
        </p:nvSpPr>
        <p:spPr>
          <a:xfrm>
            <a:off x="18931" y="3862260"/>
            <a:ext cx="12173067" cy="338554"/>
          </a:xfrm>
          <a:prstGeom prst="rect">
            <a:avLst/>
          </a:prstGeom>
        </p:spPr>
        <p:txBody>
          <a:bodyPr wrap="square">
            <a:spAutoFit/>
          </a:bodyPr>
          <a:lstStyle/>
          <a:p>
            <a:pPr marL="355600" lvl="0" algn="just"/>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Земельный участок, категория земель</a:t>
            </a: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 </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общая площадь </a:t>
            </a:r>
            <a:r>
              <a:rPr lang="ru-RU" sz="1600" dirty="0" smtClean="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кв</a:t>
            </a:r>
            <a:r>
              <a:rPr lang="ru-RU" sz="1600" dirty="0">
                <a:solidFill>
                  <a:prstClr val="black"/>
                </a:solidFill>
                <a:latin typeface="PT Astra Serif" panose="020A0603040505020204" pitchFamily="18" charset="-52"/>
                <a:ea typeface="PT Astra Serif" panose="020A0603040505020204" pitchFamily="18" charset="-52"/>
                <a:cs typeface="Times New Roman" panose="02020603050405020304" pitchFamily="18" charset="0"/>
              </a:rPr>
              <a:t>. м, кадастровый номер 71:00:000000:00000;</a:t>
            </a:r>
          </a:p>
        </p:txBody>
      </p:sp>
    </p:spTree>
    <p:extLst>
      <p:ext uri="{BB962C8B-B14F-4D97-AF65-F5344CB8AC3E}">
        <p14:creationId xmlns:p14="http://schemas.microsoft.com/office/powerpoint/2010/main" val="13581537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itle 1"/>
          <p:cNvSpPr>
            <a:spLocks noGrp="1"/>
          </p:cNvSpPr>
          <p:nvPr>
            <p:ph type="title"/>
          </p:nvPr>
        </p:nvSpPr>
        <p:spPr>
          <a:xfrm>
            <a:off x="98854" y="185353"/>
            <a:ext cx="12192000" cy="914400"/>
          </a:xfrm>
        </p:spPr>
        <p:txBody>
          <a:bodyPr>
            <a:normAutofit fontScale="90000"/>
          </a:bodyPr>
          <a:lstStyle/>
          <a:p>
            <a:pPr algn="ctr"/>
            <a:r>
              <a:rPr lang="ru-RU" sz="36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Ситуационное расположение земельного участка согласно данным публичной кадастровой карты </a:t>
            </a:r>
            <a:r>
              <a:rPr lang="en-US"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hlinkClick r:id="rId2"/>
              </a:rPr>
              <a:t>https://</a:t>
            </a:r>
            <a:r>
              <a:rPr lang="en-US" sz="28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hlinkClick r:id="rId2"/>
              </a:rPr>
              <a:t>pkk5.rosreestr.ru</a:t>
            </a:r>
            <a:endParaRPr lang="en-US" dirty="0">
              <a:latin typeface="+mn-lt"/>
            </a:endParaRPr>
          </a:p>
        </p:txBody>
      </p:sp>
      <p:sp>
        <p:nvSpPr>
          <p:cNvPr id="58" name="TextBox 57"/>
          <p:cNvSpPr txBox="1"/>
          <p:nvPr/>
        </p:nvSpPr>
        <p:spPr>
          <a:xfrm>
            <a:off x="0" y="3018855"/>
            <a:ext cx="677108" cy="1862666"/>
          </a:xfrm>
          <a:prstGeom prst="rect">
            <a:avLst/>
          </a:prstGeom>
          <a:noFill/>
        </p:spPr>
        <p:txBody>
          <a:bodyPr vert="vert270" wrap="square" rtlCol="0">
            <a:spAutoFit/>
          </a:bodyPr>
          <a:lstStyle/>
          <a:p>
            <a:r>
              <a:rPr lang="ru-RU" sz="3200" b="1" dirty="0" smtClean="0">
                <a:latin typeface="PT Astra Serif" panose="020A0603040505020204" pitchFamily="18" charset="-52"/>
                <a:ea typeface="PT Astra Serif" panose="020A0603040505020204" pitchFamily="18" charset="-52"/>
              </a:rPr>
              <a:t>Пример:</a:t>
            </a:r>
            <a:endParaRPr lang="ru-RU" sz="3200" b="1" dirty="0">
              <a:latin typeface="PT Astra Serif" panose="020A0603040505020204" pitchFamily="18" charset="-52"/>
              <a:ea typeface="PT Astra Serif" panose="020A0603040505020204" pitchFamily="18" charset="-52"/>
            </a:endParaRPr>
          </a:p>
        </p:txBody>
      </p:sp>
      <p:pic>
        <p:nvPicPr>
          <p:cNvPr id="59" name="Рисунок 58"/>
          <p:cNvPicPr>
            <a:picLocks noChangeAspect="1"/>
          </p:cNvPicPr>
          <p:nvPr/>
        </p:nvPicPr>
        <p:blipFill rotWithShape="1">
          <a:blip r:embed="rId3"/>
          <a:srcRect l="877" t="8011" r="32939" b="17837"/>
          <a:stretch/>
        </p:blipFill>
        <p:spPr>
          <a:xfrm>
            <a:off x="1848690" y="1295011"/>
            <a:ext cx="8494619" cy="5310355"/>
          </a:xfrm>
          <a:prstGeom prst="rect">
            <a:avLst/>
          </a:prstGeom>
        </p:spPr>
      </p:pic>
    </p:spTree>
    <p:extLst>
      <p:ext uri="{BB962C8B-B14F-4D97-AF65-F5344CB8AC3E}">
        <p14:creationId xmlns:p14="http://schemas.microsoft.com/office/powerpoint/2010/main" val="851692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itle 1"/>
          <p:cNvSpPr>
            <a:spLocks noGrp="1"/>
          </p:cNvSpPr>
          <p:nvPr>
            <p:ph type="title"/>
          </p:nvPr>
        </p:nvSpPr>
        <p:spPr>
          <a:xfrm>
            <a:off x="1" y="135925"/>
            <a:ext cx="12192000" cy="914400"/>
          </a:xfrm>
        </p:spPr>
        <p:txBody>
          <a:bodyPr>
            <a:normAutofit fontScale="90000"/>
          </a:bodyPr>
          <a:lstStyle/>
          <a:p>
            <a:pPr algn="ctr"/>
            <a:r>
              <a:rPr lang="ru-RU" sz="36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Ситуационное расположение </a:t>
            </a:r>
            <a:r>
              <a:rPr lang="ru-RU" sz="36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объектов недвижимости на земельном участке </a:t>
            </a:r>
            <a:r>
              <a:rPr lang="ru-RU" sz="36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согласно данным </a:t>
            </a:r>
            <a:r>
              <a:rPr lang="ru-RU" sz="36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технической документации</a:t>
            </a:r>
            <a:endParaRPr lang="en-US" dirty="0">
              <a:latin typeface="PT Astra Serif" panose="020A0603040505020204" pitchFamily="18" charset="-52"/>
              <a:ea typeface="PT Astra Serif" panose="020A0603040505020204" pitchFamily="18" charset="-52"/>
            </a:endParaRPr>
          </a:p>
        </p:txBody>
      </p:sp>
      <p:sp>
        <p:nvSpPr>
          <p:cNvPr id="58" name="TextBox 57"/>
          <p:cNvSpPr txBox="1"/>
          <p:nvPr/>
        </p:nvSpPr>
        <p:spPr>
          <a:xfrm>
            <a:off x="0" y="2977913"/>
            <a:ext cx="677108" cy="1862666"/>
          </a:xfrm>
          <a:prstGeom prst="rect">
            <a:avLst/>
          </a:prstGeom>
          <a:noFill/>
        </p:spPr>
        <p:txBody>
          <a:bodyPr vert="vert270" wrap="square" rtlCol="0">
            <a:spAutoFit/>
          </a:bodyPr>
          <a:lstStyle/>
          <a:p>
            <a:r>
              <a:rPr lang="ru-RU" sz="3200" b="1" dirty="0" smtClean="0">
                <a:solidFill>
                  <a:prstClr val="black"/>
                </a:solidFill>
                <a:latin typeface="PT Astra Serif" panose="020A0603040505020204" pitchFamily="18" charset="-52"/>
                <a:ea typeface="PT Astra Serif" panose="020A0603040505020204" pitchFamily="18" charset="-52"/>
              </a:rPr>
              <a:t>Пример:</a:t>
            </a:r>
            <a:endParaRPr lang="ru-RU" sz="3200" b="1" dirty="0">
              <a:solidFill>
                <a:prstClr val="black"/>
              </a:solidFill>
              <a:latin typeface="PT Astra Serif" panose="020A0603040505020204" pitchFamily="18" charset="-52"/>
              <a:ea typeface="PT Astra Serif" panose="020A0603040505020204" pitchFamily="18" charset="-52"/>
            </a:endParaRPr>
          </a:p>
        </p:txBody>
      </p:sp>
      <p:pic>
        <p:nvPicPr>
          <p:cNvPr id="5" name="Picture 2" descr="D:\Kопцева А.В\ПЕРЕПИСКА\ОИВ\4-08-77 от 06.06.2016 Федорищеву по Металлистов\МЕТАЛЛИСТОВ\Тех план\17.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677108" y="1871090"/>
            <a:ext cx="4703751" cy="407933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grpSp>
        <p:nvGrpSpPr>
          <p:cNvPr id="6" name="Group 92"/>
          <p:cNvGrpSpPr>
            <a:grpSpLocks/>
          </p:cNvGrpSpPr>
          <p:nvPr/>
        </p:nvGrpSpPr>
        <p:grpSpPr bwMode="auto">
          <a:xfrm>
            <a:off x="6425892" y="1871090"/>
            <a:ext cx="5766107" cy="530225"/>
            <a:chOff x="1269" y="1296"/>
            <a:chExt cx="3346" cy="334"/>
          </a:xfrm>
        </p:grpSpPr>
        <p:sp>
          <p:nvSpPr>
            <p:cNvPr id="7" name="AutoShape 3"/>
            <p:cNvSpPr>
              <a:spLocks noChangeArrowheads="1"/>
            </p:cNvSpPr>
            <p:nvPr/>
          </p:nvSpPr>
          <p:spPr bwMode="gray">
            <a:xfrm>
              <a:off x="1422" y="1296"/>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8" name="Text Box 4"/>
            <p:cNvSpPr txBox="1">
              <a:spLocks noChangeArrowheads="1"/>
            </p:cNvSpPr>
            <p:nvPr/>
          </p:nvSpPr>
          <p:spPr bwMode="gray">
            <a:xfrm>
              <a:off x="1525" y="1342"/>
              <a:ext cx="3090"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wrap="square">
              <a:spAutoFit/>
            </a:bodyPr>
            <a:lstStyle/>
            <a:p>
              <a:r>
                <a:rPr lang="ru-RU" sz="1400" dirty="0" smtClean="0">
                  <a:solidFill>
                    <a:srgbClr val="000000"/>
                  </a:solidFill>
                  <a:latin typeface="PT Astra Serif" panose="020A0603040505020204" pitchFamily="18" charset="-52"/>
                  <a:ea typeface="PT Astra Serif" panose="020A0603040505020204" pitchFamily="18" charset="-52"/>
                </a:rPr>
                <a:t>Административное здание (включает в себя лит. А,А1,А2,а2)</a:t>
              </a:r>
              <a:endParaRPr lang="en-US" sz="1400" dirty="0">
                <a:solidFill>
                  <a:srgbClr val="000000"/>
                </a:solidFill>
                <a:latin typeface="PT Astra Serif" panose="020A0603040505020204" pitchFamily="18" charset="-52"/>
                <a:ea typeface="PT Astra Serif" panose="020A0603040505020204" pitchFamily="18" charset="-52"/>
              </a:endParaRPr>
            </a:p>
          </p:txBody>
        </p:sp>
        <p:grpSp>
          <p:nvGrpSpPr>
            <p:cNvPr id="9" name="Group 55"/>
            <p:cNvGrpSpPr>
              <a:grpSpLocks/>
            </p:cNvGrpSpPr>
            <p:nvPr/>
          </p:nvGrpSpPr>
          <p:grpSpPr bwMode="auto">
            <a:xfrm>
              <a:off x="1269" y="1324"/>
              <a:ext cx="266" cy="298"/>
              <a:chOff x="1415" y="1276"/>
              <a:chExt cx="266" cy="298"/>
            </a:xfrm>
          </p:grpSpPr>
          <p:grpSp>
            <p:nvGrpSpPr>
              <p:cNvPr id="10" name="Group 56"/>
              <p:cNvGrpSpPr>
                <a:grpSpLocks/>
              </p:cNvGrpSpPr>
              <p:nvPr/>
            </p:nvGrpSpPr>
            <p:grpSpPr bwMode="auto">
              <a:xfrm>
                <a:off x="1415" y="1276"/>
                <a:ext cx="266" cy="298"/>
                <a:chOff x="1415" y="1276"/>
                <a:chExt cx="266" cy="298"/>
              </a:xfrm>
            </p:grpSpPr>
            <p:pic>
              <p:nvPicPr>
                <p:cNvPr id="12" name="Picture 57"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13" name="Oval 58"/>
                <p:cNvSpPr>
                  <a:spLocks noChangeArrowheads="1"/>
                </p:cNvSpPr>
                <p:nvPr/>
              </p:nvSpPr>
              <p:spPr bwMode="gray">
                <a:xfrm flipH="1">
                  <a:off x="1415" y="1276"/>
                  <a:ext cx="266" cy="266"/>
                </a:xfrm>
                <a:prstGeom prst="ellipse">
                  <a:avLst/>
                </a:prstGeom>
                <a:gradFill rotWithShape="0">
                  <a:gsLst>
                    <a:gs pos="0">
                      <a:srgbClr val="FF9900"/>
                    </a:gs>
                    <a:gs pos="100000">
                      <a:srgbClr val="FF9900">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14" name="Oval 59"/>
                <p:cNvSpPr>
                  <a:spLocks noChangeArrowheads="1"/>
                </p:cNvSpPr>
                <p:nvPr/>
              </p:nvSpPr>
              <p:spPr bwMode="gray">
                <a:xfrm flipH="1">
                  <a:off x="1422" y="1282"/>
                  <a:ext cx="254" cy="254"/>
                </a:xfrm>
                <a:prstGeom prst="ellipse">
                  <a:avLst/>
                </a:prstGeom>
                <a:gradFill rotWithShape="0">
                  <a:gsLst>
                    <a:gs pos="0">
                      <a:srgbClr val="FF9900">
                        <a:gamma/>
                        <a:shade val="63529"/>
                        <a:invGamma/>
                      </a:srgbClr>
                    </a:gs>
                    <a:gs pos="100000">
                      <a:srgbClr val="FF9900">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15" name="Picture 60" descr="Picture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Text Box 61"/>
              <p:cNvSpPr txBox="1">
                <a:spLocks noChangeArrowheads="1"/>
              </p:cNvSpPr>
              <p:nvPr/>
            </p:nvSpPr>
            <p:spPr bwMode="gray">
              <a:xfrm>
                <a:off x="1441" y="1292"/>
                <a:ext cx="20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b="1" dirty="0" smtClean="0">
                    <a:solidFill>
                      <a:srgbClr val="FFFFFF"/>
                    </a:solidFill>
                    <a:latin typeface="PT Astra Serif" panose="020A0603040505020204" pitchFamily="18" charset="-52"/>
                    <a:ea typeface="PT Astra Serif" panose="020A0603040505020204" pitchFamily="18" charset="-52"/>
                  </a:rPr>
                  <a:t>А</a:t>
                </a:r>
                <a:endParaRPr lang="en-US" b="1" dirty="0">
                  <a:solidFill>
                    <a:srgbClr val="FFFFFF"/>
                  </a:solidFill>
                  <a:latin typeface="PT Astra Serif" panose="020A0603040505020204" pitchFamily="18" charset="-52"/>
                  <a:ea typeface="PT Astra Serif" panose="020A0603040505020204" pitchFamily="18" charset="-52"/>
                </a:endParaRPr>
              </a:p>
            </p:txBody>
          </p:sp>
        </p:grpSp>
      </p:grpSp>
      <p:grpSp>
        <p:nvGrpSpPr>
          <p:cNvPr id="16" name="Group 93"/>
          <p:cNvGrpSpPr>
            <a:grpSpLocks/>
          </p:cNvGrpSpPr>
          <p:nvPr/>
        </p:nvGrpSpPr>
        <p:grpSpPr bwMode="auto">
          <a:xfrm>
            <a:off x="6424305" y="2553141"/>
            <a:ext cx="5504031" cy="549275"/>
            <a:chOff x="1268" y="1776"/>
            <a:chExt cx="3194" cy="346"/>
          </a:xfrm>
        </p:grpSpPr>
        <p:sp>
          <p:nvSpPr>
            <p:cNvPr id="17" name="AutoShape 13"/>
            <p:cNvSpPr>
              <a:spLocks noChangeArrowheads="1"/>
            </p:cNvSpPr>
            <p:nvPr/>
          </p:nvSpPr>
          <p:spPr bwMode="gray">
            <a:xfrm>
              <a:off x="1422" y="1776"/>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18" name="Text Box 21"/>
            <p:cNvSpPr txBox="1">
              <a:spLocks noChangeArrowheads="1"/>
            </p:cNvSpPr>
            <p:nvPr/>
          </p:nvSpPr>
          <p:spPr bwMode="gray">
            <a:xfrm>
              <a:off x="1525" y="1824"/>
              <a:ext cx="2633"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a:spAutoFit/>
            </a:bodyPr>
            <a:lstStyle/>
            <a:p>
              <a:r>
                <a:rPr lang="ru-RU" sz="1400" dirty="0">
                  <a:solidFill>
                    <a:srgbClr val="000000"/>
                  </a:solidFill>
                  <a:latin typeface="PT Astra Serif" panose="020A0603040505020204" pitchFamily="18" charset="-52"/>
                  <a:ea typeface="PT Astra Serif" panose="020A0603040505020204" pitchFamily="18" charset="-52"/>
                </a:rPr>
                <a:t>Гараж</a:t>
              </a:r>
              <a:endParaRPr lang="en-US" sz="1400" dirty="0">
                <a:solidFill>
                  <a:srgbClr val="000000"/>
                </a:solidFill>
                <a:latin typeface="PT Astra Serif" panose="020A0603040505020204" pitchFamily="18" charset="-52"/>
                <a:ea typeface="PT Astra Serif" panose="020A0603040505020204" pitchFamily="18" charset="-52"/>
              </a:endParaRPr>
            </a:p>
          </p:txBody>
        </p:sp>
        <p:grpSp>
          <p:nvGrpSpPr>
            <p:cNvPr id="19" name="Group 62"/>
            <p:cNvGrpSpPr>
              <a:grpSpLocks/>
            </p:cNvGrpSpPr>
            <p:nvPr/>
          </p:nvGrpSpPr>
          <p:grpSpPr bwMode="auto">
            <a:xfrm>
              <a:off x="1268" y="1824"/>
              <a:ext cx="266" cy="298"/>
              <a:chOff x="1414" y="1776"/>
              <a:chExt cx="266" cy="298"/>
            </a:xfrm>
          </p:grpSpPr>
          <p:grpSp>
            <p:nvGrpSpPr>
              <p:cNvPr id="20" name="Group 63"/>
              <p:cNvGrpSpPr>
                <a:grpSpLocks/>
              </p:cNvGrpSpPr>
              <p:nvPr/>
            </p:nvGrpSpPr>
            <p:grpSpPr bwMode="auto">
              <a:xfrm>
                <a:off x="1414" y="1776"/>
                <a:ext cx="266" cy="298"/>
                <a:chOff x="1415" y="1276"/>
                <a:chExt cx="266" cy="298"/>
              </a:xfrm>
            </p:grpSpPr>
            <p:pic>
              <p:nvPicPr>
                <p:cNvPr id="22" name="Picture 64"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23" name="Oval 65"/>
                <p:cNvSpPr>
                  <a:spLocks noChangeArrowheads="1"/>
                </p:cNvSpPr>
                <p:nvPr/>
              </p:nvSpPr>
              <p:spPr bwMode="gray">
                <a:xfrm flipH="1">
                  <a:off x="1415" y="1276"/>
                  <a:ext cx="266" cy="266"/>
                </a:xfrm>
                <a:prstGeom prst="ellipse">
                  <a:avLst/>
                </a:prstGeom>
                <a:gradFill rotWithShape="0">
                  <a:gsLst>
                    <a:gs pos="0">
                      <a:srgbClr val="FCF71A"/>
                    </a:gs>
                    <a:gs pos="100000">
                      <a:srgbClr val="FCF71A">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4" name="Oval 66"/>
                <p:cNvSpPr>
                  <a:spLocks noChangeArrowheads="1"/>
                </p:cNvSpPr>
                <p:nvPr/>
              </p:nvSpPr>
              <p:spPr bwMode="gray">
                <a:xfrm flipH="1">
                  <a:off x="1422" y="1282"/>
                  <a:ext cx="254" cy="254"/>
                </a:xfrm>
                <a:prstGeom prst="ellipse">
                  <a:avLst/>
                </a:prstGeom>
                <a:gradFill rotWithShape="0">
                  <a:gsLst>
                    <a:gs pos="0">
                      <a:srgbClr val="FCF71A">
                        <a:gamma/>
                        <a:shade val="63529"/>
                        <a:invGamma/>
                      </a:srgbClr>
                    </a:gs>
                    <a:gs pos="100000">
                      <a:srgbClr val="FCF71A">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25" name="Picture 67" descr="Picture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21" name="Text Box 68"/>
              <p:cNvSpPr txBox="1">
                <a:spLocks noChangeArrowheads="1"/>
              </p:cNvSpPr>
              <p:nvPr/>
            </p:nvSpPr>
            <p:spPr bwMode="gray">
              <a:xfrm>
                <a:off x="1440" y="1792"/>
                <a:ext cx="1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b="1" dirty="0" smtClean="0">
                    <a:solidFill>
                      <a:srgbClr val="FFFFFF"/>
                    </a:solidFill>
                    <a:latin typeface="PT Astra Serif" panose="020A0603040505020204" pitchFamily="18" charset="-52"/>
                    <a:ea typeface="PT Astra Serif" panose="020A0603040505020204" pitchFamily="18" charset="-52"/>
                  </a:rPr>
                  <a:t>Б</a:t>
                </a:r>
                <a:endParaRPr lang="en-US" b="1" dirty="0">
                  <a:solidFill>
                    <a:srgbClr val="FFFFFF"/>
                  </a:solidFill>
                  <a:latin typeface="PT Astra Serif" panose="020A0603040505020204" pitchFamily="18" charset="-52"/>
                  <a:ea typeface="PT Astra Serif" panose="020A0603040505020204" pitchFamily="18" charset="-52"/>
                </a:endParaRPr>
              </a:p>
            </p:txBody>
          </p:sp>
        </p:grpSp>
      </p:grpSp>
      <p:grpSp>
        <p:nvGrpSpPr>
          <p:cNvPr id="26" name="Group 94"/>
          <p:cNvGrpSpPr>
            <a:grpSpLocks/>
          </p:cNvGrpSpPr>
          <p:nvPr/>
        </p:nvGrpSpPr>
        <p:grpSpPr bwMode="auto">
          <a:xfrm>
            <a:off x="6427479" y="3300854"/>
            <a:ext cx="5500858" cy="547687"/>
            <a:chOff x="1270" y="2247"/>
            <a:chExt cx="3192" cy="345"/>
          </a:xfrm>
        </p:grpSpPr>
        <p:sp>
          <p:nvSpPr>
            <p:cNvPr id="27" name="AutoShape 23"/>
            <p:cNvSpPr>
              <a:spLocks noChangeArrowheads="1"/>
            </p:cNvSpPr>
            <p:nvPr/>
          </p:nvSpPr>
          <p:spPr bwMode="gray">
            <a:xfrm>
              <a:off x="1422" y="2247"/>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28" name="Text Box 31"/>
            <p:cNvSpPr txBox="1">
              <a:spLocks noChangeArrowheads="1"/>
            </p:cNvSpPr>
            <p:nvPr/>
          </p:nvSpPr>
          <p:spPr bwMode="gray">
            <a:xfrm>
              <a:off x="1525" y="2295"/>
              <a:ext cx="2633"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a:spAutoFit/>
            </a:bodyPr>
            <a:lstStyle/>
            <a:p>
              <a:r>
                <a:rPr lang="ru-RU" sz="1400" dirty="0" smtClean="0">
                  <a:solidFill>
                    <a:srgbClr val="000000"/>
                  </a:solidFill>
                  <a:latin typeface="PT Astra Serif" panose="020A0603040505020204" pitchFamily="18" charset="-52"/>
                  <a:ea typeface="PT Astra Serif" panose="020A0603040505020204" pitchFamily="18" charset="-52"/>
                </a:rPr>
                <a:t>Сарай (не является объектом недвижимого имущества)</a:t>
              </a:r>
              <a:endParaRPr lang="en-US" sz="1400" dirty="0">
                <a:solidFill>
                  <a:srgbClr val="000000"/>
                </a:solidFill>
                <a:latin typeface="PT Astra Serif" panose="020A0603040505020204" pitchFamily="18" charset="-52"/>
                <a:ea typeface="PT Astra Serif" panose="020A0603040505020204" pitchFamily="18" charset="-52"/>
              </a:endParaRPr>
            </a:p>
          </p:txBody>
        </p:sp>
        <p:grpSp>
          <p:nvGrpSpPr>
            <p:cNvPr id="29" name="Group 69"/>
            <p:cNvGrpSpPr>
              <a:grpSpLocks/>
            </p:cNvGrpSpPr>
            <p:nvPr/>
          </p:nvGrpSpPr>
          <p:grpSpPr bwMode="auto">
            <a:xfrm>
              <a:off x="1270" y="2294"/>
              <a:ext cx="266" cy="298"/>
              <a:chOff x="1416" y="2246"/>
              <a:chExt cx="266" cy="298"/>
            </a:xfrm>
          </p:grpSpPr>
          <p:sp>
            <p:nvSpPr>
              <p:cNvPr id="30" name="Text Box 70"/>
              <p:cNvSpPr txBox="1">
                <a:spLocks noChangeArrowheads="1"/>
              </p:cNvSpPr>
              <p:nvPr/>
            </p:nvSpPr>
            <p:spPr bwMode="gray">
              <a:xfrm>
                <a:off x="1435" y="2267"/>
                <a:ext cx="17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FFFFFF"/>
                    </a:solidFill>
                    <a:latin typeface="PT Astra Serif" panose="020A0603040505020204" pitchFamily="18" charset="-52"/>
                    <a:ea typeface="PT Astra Serif" panose="020A0603040505020204" pitchFamily="18" charset="-52"/>
                  </a:rPr>
                  <a:t>3</a:t>
                </a:r>
              </a:p>
            </p:txBody>
          </p:sp>
          <p:grpSp>
            <p:nvGrpSpPr>
              <p:cNvPr id="31" name="Group 71"/>
              <p:cNvGrpSpPr>
                <a:grpSpLocks/>
              </p:cNvGrpSpPr>
              <p:nvPr/>
            </p:nvGrpSpPr>
            <p:grpSpPr bwMode="auto">
              <a:xfrm>
                <a:off x="1416" y="2246"/>
                <a:ext cx="266" cy="298"/>
                <a:chOff x="1415" y="1276"/>
                <a:chExt cx="266" cy="298"/>
              </a:xfrm>
            </p:grpSpPr>
            <p:pic>
              <p:nvPicPr>
                <p:cNvPr id="33" name="Picture 72"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34" name="Oval 73"/>
                <p:cNvSpPr>
                  <a:spLocks noChangeArrowheads="1"/>
                </p:cNvSpPr>
                <p:nvPr/>
              </p:nvSpPr>
              <p:spPr bwMode="gray">
                <a:xfrm flipH="1">
                  <a:off x="1415" y="1276"/>
                  <a:ext cx="266" cy="266"/>
                </a:xfrm>
                <a:prstGeom prst="ellipse">
                  <a:avLst/>
                </a:prstGeom>
                <a:gradFill rotWithShape="0">
                  <a:gsLst>
                    <a:gs pos="0">
                      <a:srgbClr val="10E470"/>
                    </a:gs>
                    <a:gs pos="100000">
                      <a:srgbClr val="10E470">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35" name="Oval 74"/>
                <p:cNvSpPr>
                  <a:spLocks noChangeArrowheads="1"/>
                </p:cNvSpPr>
                <p:nvPr/>
              </p:nvSpPr>
              <p:spPr bwMode="gray">
                <a:xfrm flipH="1">
                  <a:off x="1422" y="1282"/>
                  <a:ext cx="254" cy="254"/>
                </a:xfrm>
                <a:prstGeom prst="ellipse">
                  <a:avLst/>
                </a:prstGeom>
                <a:gradFill rotWithShape="0">
                  <a:gsLst>
                    <a:gs pos="0">
                      <a:srgbClr val="10E470">
                        <a:gamma/>
                        <a:shade val="63529"/>
                        <a:invGamma/>
                      </a:srgbClr>
                    </a:gs>
                    <a:gs pos="100000">
                      <a:srgbClr val="10E470">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36" name="Picture 75" descr="Picture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32" name="Text Box 76"/>
              <p:cNvSpPr txBox="1">
                <a:spLocks noChangeArrowheads="1"/>
              </p:cNvSpPr>
              <p:nvPr/>
            </p:nvSpPr>
            <p:spPr bwMode="gray">
              <a:xfrm>
                <a:off x="1442" y="2262"/>
                <a:ext cx="19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b="1" dirty="0" smtClean="0">
                    <a:solidFill>
                      <a:srgbClr val="FFFFFF"/>
                    </a:solidFill>
                    <a:latin typeface="PT Astra Serif" panose="020A0603040505020204" pitchFamily="18" charset="-52"/>
                    <a:ea typeface="PT Astra Serif" panose="020A0603040505020204" pitchFamily="18" charset="-52"/>
                  </a:rPr>
                  <a:t>В</a:t>
                </a:r>
                <a:endParaRPr lang="en-US" b="1" dirty="0">
                  <a:solidFill>
                    <a:srgbClr val="FFFFFF"/>
                  </a:solidFill>
                  <a:latin typeface="PT Astra Serif" panose="020A0603040505020204" pitchFamily="18" charset="-52"/>
                  <a:ea typeface="PT Astra Serif" panose="020A0603040505020204" pitchFamily="18" charset="-52"/>
                </a:endParaRPr>
              </a:p>
            </p:txBody>
          </p:sp>
        </p:grpSp>
      </p:grpSp>
      <p:grpSp>
        <p:nvGrpSpPr>
          <p:cNvPr id="37" name="Group 95"/>
          <p:cNvGrpSpPr>
            <a:grpSpLocks/>
          </p:cNvGrpSpPr>
          <p:nvPr/>
        </p:nvGrpSpPr>
        <p:grpSpPr bwMode="auto">
          <a:xfrm>
            <a:off x="6424305" y="4062850"/>
            <a:ext cx="5504031" cy="600074"/>
            <a:chOff x="1268" y="2727"/>
            <a:chExt cx="3194" cy="378"/>
          </a:xfrm>
        </p:grpSpPr>
        <p:sp>
          <p:nvSpPr>
            <p:cNvPr id="38" name="AutoShape 33"/>
            <p:cNvSpPr>
              <a:spLocks noChangeArrowheads="1"/>
            </p:cNvSpPr>
            <p:nvPr/>
          </p:nvSpPr>
          <p:spPr bwMode="gray">
            <a:xfrm>
              <a:off x="1422" y="2727"/>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39" name="Text Box 41"/>
            <p:cNvSpPr txBox="1">
              <a:spLocks noChangeArrowheads="1"/>
            </p:cNvSpPr>
            <p:nvPr/>
          </p:nvSpPr>
          <p:spPr bwMode="gray">
            <a:xfrm>
              <a:off x="1525" y="2775"/>
              <a:ext cx="2633"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a:spAutoFit/>
            </a:bodyPr>
            <a:lstStyle/>
            <a:p>
              <a:r>
                <a:rPr lang="ru-RU" sz="1400" dirty="0">
                  <a:solidFill>
                    <a:srgbClr val="000000"/>
                  </a:solidFill>
                  <a:latin typeface="PT Astra Serif" panose="020A0603040505020204" pitchFamily="18" charset="-52"/>
                  <a:ea typeface="PT Astra Serif" panose="020A0603040505020204" pitchFamily="18" charset="-52"/>
                </a:rPr>
                <a:t>Гараж металлический (не является объектом недвижимого имущества</a:t>
              </a:r>
              <a:endParaRPr lang="en-US" sz="1400" dirty="0">
                <a:solidFill>
                  <a:srgbClr val="000000"/>
                </a:solidFill>
                <a:latin typeface="PT Astra Serif" panose="020A0603040505020204" pitchFamily="18" charset="-52"/>
                <a:ea typeface="PT Astra Serif" panose="020A0603040505020204" pitchFamily="18" charset="-52"/>
              </a:endParaRPr>
            </a:p>
          </p:txBody>
        </p:sp>
        <p:grpSp>
          <p:nvGrpSpPr>
            <p:cNvPr id="40" name="Group 77"/>
            <p:cNvGrpSpPr>
              <a:grpSpLocks/>
            </p:cNvGrpSpPr>
            <p:nvPr/>
          </p:nvGrpSpPr>
          <p:grpSpPr bwMode="auto">
            <a:xfrm>
              <a:off x="1268" y="2774"/>
              <a:ext cx="266" cy="298"/>
              <a:chOff x="1414" y="2726"/>
              <a:chExt cx="266" cy="298"/>
            </a:xfrm>
          </p:grpSpPr>
          <p:sp>
            <p:nvSpPr>
              <p:cNvPr id="41" name="Text Box 78"/>
              <p:cNvSpPr txBox="1">
                <a:spLocks noChangeArrowheads="1"/>
              </p:cNvSpPr>
              <p:nvPr/>
            </p:nvSpPr>
            <p:spPr bwMode="gray">
              <a:xfrm>
                <a:off x="1435" y="2748"/>
                <a:ext cx="17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b="1">
                    <a:solidFill>
                      <a:srgbClr val="FFFFFF"/>
                    </a:solidFill>
                    <a:latin typeface="PT Astra Serif" panose="020A0603040505020204" pitchFamily="18" charset="-52"/>
                    <a:ea typeface="PT Astra Serif" panose="020A0603040505020204" pitchFamily="18" charset="-52"/>
                  </a:rPr>
                  <a:t>4</a:t>
                </a:r>
              </a:p>
            </p:txBody>
          </p:sp>
          <p:grpSp>
            <p:nvGrpSpPr>
              <p:cNvPr id="42" name="Group 79"/>
              <p:cNvGrpSpPr>
                <a:grpSpLocks/>
              </p:cNvGrpSpPr>
              <p:nvPr/>
            </p:nvGrpSpPr>
            <p:grpSpPr bwMode="auto">
              <a:xfrm>
                <a:off x="1414" y="2726"/>
                <a:ext cx="266" cy="298"/>
                <a:chOff x="1415" y="1276"/>
                <a:chExt cx="266" cy="298"/>
              </a:xfrm>
            </p:grpSpPr>
            <p:pic>
              <p:nvPicPr>
                <p:cNvPr id="44" name="Picture 80"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45" name="Oval 81"/>
                <p:cNvSpPr>
                  <a:spLocks noChangeArrowheads="1"/>
                </p:cNvSpPr>
                <p:nvPr/>
              </p:nvSpPr>
              <p:spPr bwMode="gray">
                <a:xfrm flipH="1">
                  <a:off x="1415" y="1276"/>
                  <a:ext cx="266" cy="266"/>
                </a:xfrm>
                <a:prstGeom prst="ellipse">
                  <a:avLst/>
                </a:prstGeom>
                <a:gradFill rotWithShape="0">
                  <a:gsLst>
                    <a:gs pos="0">
                      <a:srgbClr val="CA55F9"/>
                    </a:gs>
                    <a:gs pos="100000">
                      <a:srgbClr val="CA55F9">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46" name="Oval 82"/>
                <p:cNvSpPr>
                  <a:spLocks noChangeArrowheads="1"/>
                </p:cNvSpPr>
                <p:nvPr/>
              </p:nvSpPr>
              <p:spPr bwMode="gray">
                <a:xfrm flipH="1">
                  <a:off x="1422" y="1282"/>
                  <a:ext cx="254" cy="254"/>
                </a:xfrm>
                <a:prstGeom prst="ellipse">
                  <a:avLst/>
                </a:prstGeom>
                <a:gradFill rotWithShape="0">
                  <a:gsLst>
                    <a:gs pos="0">
                      <a:srgbClr val="CA55F9">
                        <a:gamma/>
                        <a:shade val="63529"/>
                        <a:invGamma/>
                      </a:srgbClr>
                    </a:gs>
                    <a:gs pos="100000">
                      <a:srgbClr val="CA55F9">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47" name="Picture 83" descr="Picture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43" name="Text Box 84"/>
              <p:cNvSpPr txBox="1">
                <a:spLocks noChangeArrowheads="1"/>
              </p:cNvSpPr>
              <p:nvPr/>
            </p:nvSpPr>
            <p:spPr bwMode="gray">
              <a:xfrm>
                <a:off x="1440" y="2742"/>
                <a:ext cx="19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b="1" dirty="0" smtClean="0">
                    <a:solidFill>
                      <a:srgbClr val="FFFFFF"/>
                    </a:solidFill>
                    <a:latin typeface="PT Astra Serif" panose="020A0603040505020204" pitchFamily="18" charset="-52"/>
                    <a:ea typeface="PT Astra Serif" panose="020A0603040505020204" pitchFamily="18" charset="-52"/>
                  </a:rPr>
                  <a:t>Д</a:t>
                </a:r>
                <a:endParaRPr lang="en-US" b="1" dirty="0">
                  <a:solidFill>
                    <a:srgbClr val="FFFFFF"/>
                  </a:solidFill>
                  <a:latin typeface="PT Astra Serif" panose="020A0603040505020204" pitchFamily="18" charset="-52"/>
                  <a:ea typeface="PT Astra Serif" panose="020A0603040505020204" pitchFamily="18" charset="-52"/>
                </a:endParaRPr>
              </a:p>
            </p:txBody>
          </p:sp>
        </p:grpSp>
      </p:grpSp>
      <p:grpSp>
        <p:nvGrpSpPr>
          <p:cNvPr id="48" name="Group 96"/>
          <p:cNvGrpSpPr>
            <a:grpSpLocks/>
          </p:cNvGrpSpPr>
          <p:nvPr/>
        </p:nvGrpSpPr>
        <p:grpSpPr bwMode="auto">
          <a:xfrm>
            <a:off x="6424305" y="4824854"/>
            <a:ext cx="5504031" cy="547687"/>
            <a:chOff x="1268" y="3207"/>
            <a:chExt cx="3190" cy="345"/>
          </a:xfrm>
        </p:grpSpPr>
        <p:sp>
          <p:nvSpPr>
            <p:cNvPr id="49" name="AutoShape 43"/>
            <p:cNvSpPr>
              <a:spLocks noChangeArrowheads="1"/>
            </p:cNvSpPr>
            <p:nvPr/>
          </p:nvSpPr>
          <p:spPr bwMode="gray">
            <a:xfrm>
              <a:off x="1418" y="3207"/>
              <a:ext cx="3040" cy="334"/>
            </a:xfrm>
            <a:prstGeom prst="roundRect">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50" name="Text Box 52"/>
            <p:cNvSpPr txBox="1">
              <a:spLocks noChangeArrowheads="1"/>
            </p:cNvSpPr>
            <p:nvPr/>
          </p:nvSpPr>
          <p:spPr bwMode="gray">
            <a:xfrm>
              <a:off x="1521" y="3255"/>
              <a:ext cx="2633"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28398" dir="3806097" algn="ctr" rotWithShape="0">
                      <a:schemeClr val="bg2">
                        <a:alpha val="50000"/>
                      </a:schemeClr>
                    </a:outerShdw>
                  </a:effectLst>
                </a14:hiddenEffects>
              </a:ext>
            </a:extLst>
          </p:spPr>
          <p:txBody>
            <a:bodyPr>
              <a:spAutoFit/>
            </a:bodyPr>
            <a:lstStyle/>
            <a:p>
              <a:r>
                <a:rPr lang="ru-RU" sz="1400" dirty="0">
                  <a:solidFill>
                    <a:srgbClr val="000000"/>
                  </a:solidFill>
                  <a:latin typeface="PT Astra Serif" panose="020A0603040505020204" pitchFamily="18" charset="-52"/>
                  <a:ea typeface="PT Astra Serif" panose="020A0603040505020204" pitchFamily="18" charset="-52"/>
                </a:rPr>
                <a:t>Навес (не является объектом недвижимого имущества)</a:t>
              </a:r>
              <a:endParaRPr lang="en-US" sz="1400" dirty="0">
                <a:solidFill>
                  <a:srgbClr val="000000"/>
                </a:solidFill>
                <a:latin typeface="PT Astra Serif" panose="020A0603040505020204" pitchFamily="18" charset="-52"/>
                <a:ea typeface="PT Astra Serif" panose="020A0603040505020204" pitchFamily="18" charset="-52"/>
              </a:endParaRPr>
            </a:p>
          </p:txBody>
        </p:sp>
        <p:grpSp>
          <p:nvGrpSpPr>
            <p:cNvPr id="51" name="Group 85"/>
            <p:cNvGrpSpPr>
              <a:grpSpLocks/>
            </p:cNvGrpSpPr>
            <p:nvPr/>
          </p:nvGrpSpPr>
          <p:grpSpPr bwMode="auto">
            <a:xfrm>
              <a:off x="1268" y="3254"/>
              <a:ext cx="266" cy="298"/>
              <a:chOff x="1414" y="3206"/>
              <a:chExt cx="266" cy="298"/>
            </a:xfrm>
          </p:grpSpPr>
          <p:grpSp>
            <p:nvGrpSpPr>
              <p:cNvPr id="52" name="Group 86"/>
              <p:cNvGrpSpPr>
                <a:grpSpLocks/>
              </p:cNvGrpSpPr>
              <p:nvPr/>
            </p:nvGrpSpPr>
            <p:grpSpPr bwMode="auto">
              <a:xfrm>
                <a:off x="1414" y="3206"/>
                <a:ext cx="266" cy="298"/>
                <a:chOff x="1415" y="1276"/>
                <a:chExt cx="266" cy="298"/>
              </a:xfrm>
            </p:grpSpPr>
            <p:pic>
              <p:nvPicPr>
                <p:cNvPr id="54" name="Picture 87" descr="Pictur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4" y="1521"/>
                  <a:ext cx="230" cy="53"/>
                </a:xfrm>
                <a:prstGeom prst="rect">
                  <a:avLst/>
                </a:prstGeom>
                <a:noFill/>
                <a:extLst>
                  <a:ext uri="{909E8E84-426E-40DD-AFC4-6F175D3DCCD1}">
                    <a14:hiddenFill xmlns:a14="http://schemas.microsoft.com/office/drawing/2010/main">
                      <a:solidFill>
                        <a:srgbClr val="FFFFFF"/>
                      </a:solidFill>
                    </a14:hiddenFill>
                  </a:ext>
                </a:extLst>
              </p:spPr>
            </p:pic>
            <p:sp>
              <p:nvSpPr>
                <p:cNvPr id="55" name="Oval 88"/>
                <p:cNvSpPr>
                  <a:spLocks noChangeArrowheads="1"/>
                </p:cNvSpPr>
                <p:nvPr/>
              </p:nvSpPr>
              <p:spPr bwMode="gray">
                <a:xfrm flipH="1">
                  <a:off x="1415" y="1276"/>
                  <a:ext cx="266" cy="266"/>
                </a:xfrm>
                <a:prstGeom prst="ellipse">
                  <a:avLst/>
                </a:prstGeom>
                <a:gradFill rotWithShape="0">
                  <a:gsLst>
                    <a:gs pos="0">
                      <a:srgbClr val="4D98E3"/>
                    </a:gs>
                    <a:gs pos="100000">
                      <a:srgbClr val="4D98E3">
                        <a:gamma/>
                        <a:shade val="57255"/>
                        <a:invGamma/>
                      </a:srgbClr>
                    </a:gs>
                  </a:gsLst>
                  <a:path path="rect">
                    <a:fillToRect t="100000" r="10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sp>
              <p:nvSpPr>
                <p:cNvPr id="57" name="Oval 89"/>
                <p:cNvSpPr>
                  <a:spLocks noChangeArrowheads="1"/>
                </p:cNvSpPr>
                <p:nvPr/>
              </p:nvSpPr>
              <p:spPr bwMode="gray">
                <a:xfrm flipH="1">
                  <a:off x="1422" y="1282"/>
                  <a:ext cx="254" cy="254"/>
                </a:xfrm>
                <a:prstGeom prst="ellipse">
                  <a:avLst/>
                </a:prstGeom>
                <a:gradFill rotWithShape="0">
                  <a:gsLst>
                    <a:gs pos="0">
                      <a:srgbClr val="4D98E3">
                        <a:gamma/>
                        <a:shade val="63529"/>
                        <a:invGamma/>
                      </a:srgbClr>
                    </a:gs>
                    <a:gs pos="100000">
                      <a:srgbClr val="4D98E3">
                        <a:alpha val="85001"/>
                      </a:srgbClr>
                    </a:gs>
                  </a:gsLst>
                  <a:lin ang="189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152400" dir="16200000" sy="-100000" rotWithShape="0">
                          <a:schemeClr val="bg2">
                            <a:alpha val="50000"/>
                          </a:schemeClr>
                        </a:outerShdw>
                      </a:effectLst>
                    </a14:hiddenEffects>
                  </a:ext>
                </a:extLst>
              </p:spPr>
              <p:txBody>
                <a:bodyPr wrap="none" anchor="ctr"/>
                <a:lstStyle/>
                <a:p>
                  <a:endParaRPr lang="ru-RU">
                    <a:solidFill>
                      <a:prstClr val="black"/>
                    </a:solidFill>
                    <a:latin typeface="PT Astra Serif" panose="020A0603040505020204" pitchFamily="18" charset="-52"/>
                    <a:ea typeface="PT Astra Serif" panose="020A0603040505020204" pitchFamily="18" charset="-52"/>
                  </a:endParaRPr>
                </a:p>
              </p:txBody>
            </p:sp>
            <p:pic>
              <p:nvPicPr>
                <p:cNvPr id="60" name="Picture 90" descr="Picture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6" y="1278"/>
                  <a:ext cx="174" cy="174"/>
                </a:xfrm>
                <a:prstGeom prst="rect">
                  <a:avLst/>
                </a:prstGeom>
                <a:noFill/>
                <a:extLst>
                  <a:ext uri="{909E8E84-426E-40DD-AFC4-6F175D3DCCD1}">
                    <a14:hiddenFill xmlns:a14="http://schemas.microsoft.com/office/drawing/2010/main">
                      <a:solidFill>
                        <a:srgbClr val="FFFFFF"/>
                      </a:solidFill>
                    </a14:hiddenFill>
                  </a:ext>
                </a:extLst>
              </p:spPr>
            </p:pic>
          </p:grpSp>
          <p:sp>
            <p:nvSpPr>
              <p:cNvPr id="53" name="Text Box 91"/>
              <p:cNvSpPr txBox="1">
                <a:spLocks noChangeArrowheads="1"/>
              </p:cNvSpPr>
              <p:nvPr/>
            </p:nvSpPr>
            <p:spPr bwMode="gray">
              <a:xfrm>
                <a:off x="1440" y="3222"/>
                <a:ext cx="193"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ru-RU" b="1" dirty="0" smtClean="0">
                    <a:solidFill>
                      <a:srgbClr val="FFFFFF"/>
                    </a:solidFill>
                    <a:latin typeface="PT Astra Serif" panose="020A0603040505020204" pitchFamily="18" charset="-52"/>
                    <a:ea typeface="PT Astra Serif" panose="020A0603040505020204" pitchFamily="18" charset="-52"/>
                  </a:rPr>
                  <a:t>Г</a:t>
                </a:r>
                <a:endParaRPr lang="en-US" b="1" dirty="0">
                  <a:solidFill>
                    <a:srgbClr val="FFFFFF"/>
                  </a:solidFill>
                  <a:latin typeface="PT Astra Serif" panose="020A0603040505020204" pitchFamily="18" charset="-52"/>
                  <a:ea typeface="PT Astra Serif" panose="020A0603040505020204" pitchFamily="18" charset="-52"/>
                </a:endParaRPr>
              </a:p>
            </p:txBody>
          </p:sp>
        </p:grpSp>
      </p:grpSp>
      <p:sp>
        <p:nvSpPr>
          <p:cNvPr id="2" name="TextBox 1"/>
          <p:cNvSpPr txBox="1"/>
          <p:nvPr/>
        </p:nvSpPr>
        <p:spPr>
          <a:xfrm>
            <a:off x="5905602" y="1142427"/>
            <a:ext cx="1415229" cy="584775"/>
          </a:xfrm>
          <a:prstGeom prst="rect">
            <a:avLst/>
          </a:prstGeom>
          <a:noFill/>
        </p:spPr>
        <p:txBody>
          <a:bodyPr wrap="square" rtlCol="0">
            <a:spAutoFit/>
          </a:bodyPr>
          <a:lstStyle/>
          <a:p>
            <a:r>
              <a:rPr lang="ru-RU" sz="3200" b="1" dirty="0">
                <a:solidFill>
                  <a:prstClr val="black"/>
                </a:solidFill>
                <a:latin typeface="PT Astra Serif" panose="020A0603040505020204" pitchFamily="18" charset="-52"/>
                <a:ea typeface="PT Astra Serif" panose="020A0603040505020204" pitchFamily="18" charset="-52"/>
              </a:rPr>
              <a:t>литер</a:t>
            </a:r>
          </a:p>
        </p:txBody>
      </p:sp>
      <p:sp>
        <p:nvSpPr>
          <p:cNvPr id="71" name="TextBox 70"/>
          <p:cNvSpPr txBox="1"/>
          <p:nvPr/>
        </p:nvSpPr>
        <p:spPr>
          <a:xfrm>
            <a:off x="7181851" y="1142427"/>
            <a:ext cx="5010150" cy="584775"/>
          </a:xfrm>
          <a:prstGeom prst="rect">
            <a:avLst/>
          </a:prstGeom>
          <a:noFill/>
        </p:spPr>
        <p:txBody>
          <a:bodyPr wrap="square" rtlCol="0">
            <a:spAutoFit/>
          </a:bodyPr>
          <a:lstStyle/>
          <a:p>
            <a:r>
              <a:rPr lang="ru-RU" sz="3200" b="1" dirty="0" smtClean="0">
                <a:solidFill>
                  <a:prstClr val="black"/>
                </a:solidFill>
                <a:latin typeface="PT Astra Serif" panose="020A0603040505020204" pitchFamily="18" charset="-52"/>
                <a:ea typeface="PT Astra Serif" panose="020A0603040505020204" pitchFamily="18" charset="-52"/>
              </a:rPr>
              <a:t>наименование объекта</a:t>
            </a:r>
            <a:endParaRPr lang="ru-RU" sz="3200" b="1" dirty="0">
              <a:solidFill>
                <a:prstClr val="black"/>
              </a:solidFill>
              <a:latin typeface="PT Astra Serif" panose="020A0603040505020204" pitchFamily="18" charset="-52"/>
              <a:ea typeface="PT Astra Serif" panose="020A0603040505020204" pitchFamily="18" charset="-52"/>
            </a:endParaRPr>
          </a:p>
        </p:txBody>
      </p:sp>
    </p:spTree>
    <p:extLst>
      <p:ext uri="{BB962C8B-B14F-4D97-AF65-F5344CB8AC3E}">
        <p14:creationId xmlns:p14="http://schemas.microsoft.com/office/powerpoint/2010/main" val="2056448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28650"/>
          </a:xfrm>
        </p:spPr>
        <p:txBody>
          <a:bodyPr>
            <a:normAutofit/>
          </a:bodyPr>
          <a:lstStyle/>
          <a:p>
            <a:r>
              <a:rPr lang="ru-RU"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Сведения о наличии инженерных сетей коммунальной инфраструктуры</a:t>
            </a:r>
            <a:r>
              <a:rPr lang="ru-RU" sz="2800" b="1" dirty="0" smtClean="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a:t>
            </a:r>
            <a:endParaRPr lang="en-US" sz="28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endParaRPr>
          </a:p>
        </p:txBody>
      </p:sp>
      <p:graphicFrame>
        <p:nvGraphicFramePr>
          <p:cNvPr id="23" name="Таблица 22"/>
          <p:cNvGraphicFramePr>
            <a:graphicFrameLocks noGrp="1"/>
          </p:cNvGraphicFramePr>
          <p:nvPr>
            <p:extLst>
              <p:ext uri="{D42A27DB-BD31-4B8C-83A1-F6EECF244321}">
                <p14:modId xmlns:p14="http://schemas.microsoft.com/office/powerpoint/2010/main" val="309190733"/>
              </p:ext>
            </p:extLst>
          </p:nvPr>
        </p:nvGraphicFramePr>
        <p:xfrm>
          <a:off x="409672" y="1020641"/>
          <a:ext cx="11489885" cy="5639652"/>
        </p:xfrm>
        <a:graphic>
          <a:graphicData uri="http://schemas.openxmlformats.org/drawingml/2006/table">
            <a:tbl>
              <a:tblPr firstRow="1" bandRow="1">
                <a:tableStyleId>{5940675A-B579-460E-94D1-54222C63F5DA}</a:tableStyleId>
              </a:tblPr>
              <a:tblGrid>
                <a:gridCol w="2441716"/>
                <a:gridCol w="1819466"/>
                <a:gridCol w="1458097"/>
                <a:gridCol w="1680519"/>
                <a:gridCol w="1594022"/>
                <a:gridCol w="1408670"/>
                <a:gridCol w="1087395"/>
              </a:tblGrid>
              <a:tr h="904593">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just"/>
                      <a:r>
                        <a:rPr lang="ru-RU" sz="1400" b="1" dirty="0" smtClean="0">
                          <a:solidFill>
                            <a:srgbClr val="002060"/>
                          </a:solidFill>
                          <a:effectLst/>
                          <a:latin typeface="PT Astra Serif" panose="020A0603040505020204" pitchFamily="18" charset="-52"/>
                          <a:ea typeface="PT Astra Serif" panose="020A0603040505020204" pitchFamily="18" charset="-52"/>
                        </a:rPr>
                        <a:t>Объекты коммунальной инфраструктуры</a:t>
                      </a:r>
                      <a:endParaRPr lang="ru-RU" sz="1400" b="1" dirty="0">
                        <a:solidFill>
                          <a:srgbClr val="002060"/>
                        </a:solidFill>
                        <a:effectLst/>
                        <a:latin typeface="PT Astra Serif" panose="020A0603040505020204" pitchFamily="18" charset="-52"/>
                        <a:ea typeface="PT Astra Serif" panose="020A0603040505020204" pitchFamily="18" charset="-52"/>
                      </a:endParaRPr>
                    </a:p>
                  </a:txBody>
                  <a:tcPr>
                    <a:cell3D prstMaterial="dkEdge">
                      <a:bevel prst="artDeco"/>
                      <a:lightRig rig="flood" dir="t"/>
                    </a:cell3D>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Электроснабжение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Водоснабжение/</a:t>
                      </a:r>
                    </a:p>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водоотведение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Канализационные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сети</a:t>
                      </a:r>
                    </a:p>
                    <a:p>
                      <a:pPr algn="ct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Теплоснабжение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lvl1pPr marL="0" algn="l" defTabSz="914400" rtl="0" eaLnBrk="1" latinLnBrk="0" hangingPunct="1">
                        <a:defRPr sz="1800" b="1" kern="1200">
                          <a:solidFill>
                            <a:schemeClr val="lt1"/>
                          </a:solidFill>
                          <a:latin typeface="Calibri" panose="020F0502020204030204"/>
                          <a:ea typeface=""/>
                          <a:cs typeface=""/>
                        </a:defRPr>
                      </a:lvl1pPr>
                      <a:lvl2pPr marL="457200" algn="l" defTabSz="914400" rtl="0" eaLnBrk="1" latinLnBrk="0" hangingPunct="1">
                        <a:defRPr sz="1800" b="1" kern="1200">
                          <a:solidFill>
                            <a:schemeClr val="lt1"/>
                          </a:solidFill>
                          <a:latin typeface="Calibri" panose="020F0502020204030204"/>
                          <a:ea typeface=""/>
                          <a:cs typeface=""/>
                        </a:defRPr>
                      </a:lvl2pPr>
                      <a:lvl3pPr marL="914400" algn="l" defTabSz="914400" rtl="0" eaLnBrk="1" latinLnBrk="0" hangingPunct="1">
                        <a:defRPr sz="1800" b="1" kern="1200">
                          <a:solidFill>
                            <a:schemeClr val="lt1"/>
                          </a:solidFill>
                          <a:latin typeface="Calibri" panose="020F0502020204030204"/>
                          <a:ea typeface=""/>
                          <a:cs typeface=""/>
                        </a:defRPr>
                      </a:lvl3pPr>
                      <a:lvl4pPr marL="1371600" algn="l" defTabSz="914400" rtl="0" eaLnBrk="1" latinLnBrk="0" hangingPunct="1">
                        <a:defRPr sz="1800" b="1" kern="1200">
                          <a:solidFill>
                            <a:schemeClr val="lt1"/>
                          </a:solidFill>
                          <a:latin typeface="Calibri" panose="020F0502020204030204"/>
                          <a:ea typeface=""/>
                          <a:cs typeface=""/>
                        </a:defRPr>
                      </a:lvl4pPr>
                      <a:lvl5pPr marL="1828800" algn="l" defTabSz="914400" rtl="0" eaLnBrk="1" latinLnBrk="0" hangingPunct="1">
                        <a:defRPr sz="1800" b="1" kern="1200">
                          <a:solidFill>
                            <a:schemeClr val="lt1"/>
                          </a:solidFill>
                          <a:latin typeface="Calibri" panose="020F0502020204030204"/>
                          <a:ea typeface=""/>
                          <a:cs typeface=""/>
                        </a:defRPr>
                      </a:lvl5pPr>
                      <a:lvl6pPr marL="2286000" algn="l" defTabSz="914400" rtl="0" eaLnBrk="1" latinLnBrk="0" hangingPunct="1">
                        <a:defRPr sz="1800" b="1" kern="1200">
                          <a:solidFill>
                            <a:schemeClr val="lt1"/>
                          </a:solidFill>
                          <a:latin typeface="Calibri" panose="020F0502020204030204"/>
                          <a:ea typeface=""/>
                          <a:cs typeface=""/>
                        </a:defRPr>
                      </a:lvl6pPr>
                      <a:lvl7pPr marL="2743200" algn="l" defTabSz="914400" rtl="0" eaLnBrk="1" latinLnBrk="0" hangingPunct="1">
                        <a:defRPr sz="1800" b="1" kern="1200">
                          <a:solidFill>
                            <a:schemeClr val="lt1"/>
                          </a:solidFill>
                          <a:latin typeface="Calibri" panose="020F0502020204030204"/>
                          <a:ea typeface=""/>
                          <a:cs typeface=""/>
                        </a:defRPr>
                      </a:lvl7pPr>
                      <a:lvl8pPr marL="3200400" algn="l" defTabSz="914400" rtl="0" eaLnBrk="1" latinLnBrk="0" hangingPunct="1">
                        <a:defRPr sz="1800" b="1" kern="1200">
                          <a:solidFill>
                            <a:schemeClr val="lt1"/>
                          </a:solidFill>
                          <a:latin typeface="Calibri" panose="020F0502020204030204"/>
                          <a:ea typeface=""/>
                          <a:cs typeface=""/>
                        </a:defRPr>
                      </a:lvl8pPr>
                      <a:lvl9pPr marL="3657600" algn="l" defTabSz="914400" rtl="0" eaLnBrk="1" latinLnBrk="0" hangingPunct="1">
                        <a:defRPr sz="1800" b="1" kern="1200">
                          <a:solidFill>
                            <a:schemeClr val="lt1"/>
                          </a:solidFill>
                          <a:latin typeface="Calibri" panose="020F0502020204030204"/>
                          <a:ea typeface=""/>
                          <a:cs typeface=""/>
                        </a:defRPr>
                      </a:lvl9p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Газоснабжение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c>
                  <a:txBody>
                    <a:bodyPr/>
                    <a:lstStyle/>
                    <a:p>
                      <a:pPr algn="ctr"/>
                      <a:r>
                        <a:rPr lang="ru-RU" sz="1400" b="1" kern="1200" dirty="0" smtClean="0">
                          <a:solidFill>
                            <a:srgbClr val="002060"/>
                          </a:solidFill>
                          <a:effectLst/>
                          <a:latin typeface="PT Astra Serif" panose="020A0603040505020204" pitchFamily="18" charset="-52"/>
                          <a:ea typeface="PT Astra Serif" panose="020A0603040505020204" pitchFamily="18" charset="-52"/>
                          <a:cs typeface=""/>
                        </a:rPr>
                        <a:t>Иное</a:t>
                      </a:r>
                      <a:endParaRPr lang="ru-RU" sz="1400" b="1" kern="1200" dirty="0">
                        <a:solidFill>
                          <a:srgbClr val="002060"/>
                        </a:solidFill>
                        <a:effectLst/>
                        <a:latin typeface="PT Astra Serif" panose="020A0603040505020204" pitchFamily="18" charset="-52"/>
                        <a:ea typeface="PT Astra Serif" panose="020A0603040505020204" pitchFamily="18" charset="-52"/>
                        <a:cs typeface=""/>
                      </a:endParaRPr>
                    </a:p>
                  </a:txBody>
                  <a:tcPr/>
                </a:tc>
              </a:tr>
              <a:tr h="523059">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just"/>
                      <a:r>
                        <a:rPr lang="ru-RU" sz="1400" b="1" kern="1200" dirty="0" smtClean="0">
                          <a:solidFill>
                            <a:srgbClr val="002060"/>
                          </a:solidFill>
                          <a:effectLst/>
                          <a:latin typeface="PT Astra Serif" panose="020A0603040505020204" pitchFamily="18" charset="-52"/>
                          <a:ea typeface="PT Astra Serif" panose="020A0603040505020204" pitchFamily="18" charset="-52"/>
                        </a:rPr>
                        <a:t>Подключение к объекту недвижимости</a:t>
                      </a:r>
                      <a:endParaRPr lang="ru-RU" sz="14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r h="14040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just"/>
                      <a:r>
                        <a:rPr lang="ru-RU" sz="1400" b="1" kern="1200" dirty="0" smtClean="0">
                          <a:solidFill>
                            <a:srgbClr val="002060"/>
                          </a:solidFill>
                          <a:effectLst/>
                          <a:latin typeface="PT Astra Serif" panose="020A0603040505020204" pitchFamily="18" charset="-52"/>
                          <a:ea typeface="PT Astra Serif" panose="020A0603040505020204" pitchFamily="18" charset="-52"/>
                        </a:rPr>
                        <a:t>Государственная регистрация права собственности за муниципальным образованием Щекинский район</a:t>
                      </a:r>
                      <a:endParaRPr lang="ru-RU" sz="14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r h="1404000">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just"/>
                      <a:r>
                        <a:rPr lang="ru-RU" sz="1400" b="1" kern="1200" dirty="0" smtClean="0">
                          <a:solidFill>
                            <a:srgbClr val="002060"/>
                          </a:solidFill>
                          <a:effectLst/>
                          <a:latin typeface="PT Astra Serif" panose="020A0603040505020204" pitchFamily="18" charset="-52"/>
                          <a:ea typeface="PT Astra Serif" panose="020A0603040505020204" pitchFamily="18" charset="-52"/>
                        </a:rPr>
                        <a:t>Государственная регистрация вещного права (оперативного управления, хозяйственного ведения)</a:t>
                      </a:r>
                      <a:endParaRPr lang="ru-RU" sz="14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lvl1pPr marL="0" algn="l" defTabSz="914400" rtl="0" eaLnBrk="1" latinLnBrk="0" hangingPunct="1">
                        <a:defRPr sz="1800" kern="1200">
                          <a:solidFill>
                            <a:schemeClr val="dk1"/>
                          </a:solidFill>
                          <a:latin typeface="Calibri" panose="020F0502020204030204"/>
                          <a:ea typeface=""/>
                          <a:cs typeface=""/>
                        </a:defRPr>
                      </a:lvl1pPr>
                      <a:lvl2pPr marL="457200" algn="l" defTabSz="914400" rtl="0" eaLnBrk="1" latinLnBrk="0" hangingPunct="1">
                        <a:defRPr sz="1800" kern="1200">
                          <a:solidFill>
                            <a:schemeClr val="dk1"/>
                          </a:solidFill>
                          <a:latin typeface="Calibri" panose="020F0502020204030204"/>
                          <a:ea typeface=""/>
                          <a:cs typeface=""/>
                        </a:defRPr>
                      </a:lvl2pPr>
                      <a:lvl3pPr marL="914400" algn="l" defTabSz="914400" rtl="0" eaLnBrk="1" latinLnBrk="0" hangingPunct="1">
                        <a:defRPr sz="1800" kern="1200">
                          <a:solidFill>
                            <a:schemeClr val="dk1"/>
                          </a:solidFill>
                          <a:latin typeface="Calibri" panose="020F0502020204030204"/>
                          <a:ea typeface=""/>
                          <a:cs typeface=""/>
                        </a:defRPr>
                      </a:lvl3pPr>
                      <a:lvl4pPr marL="1371600" algn="l" defTabSz="914400" rtl="0" eaLnBrk="1" latinLnBrk="0" hangingPunct="1">
                        <a:defRPr sz="1800" kern="1200">
                          <a:solidFill>
                            <a:schemeClr val="dk1"/>
                          </a:solidFill>
                          <a:latin typeface="Calibri" panose="020F0502020204030204"/>
                          <a:ea typeface=""/>
                          <a:cs typeface=""/>
                        </a:defRPr>
                      </a:lvl4pPr>
                      <a:lvl5pPr marL="1828800" algn="l" defTabSz="914400" rtl="0" eaLnBrk="1" latinLnBrk="0" hangingPunct="1">
                        <a:defRPr sz="1800" kern="1200">
                          <a:solidFill>
                            <a:schemeClr val="dk1"/>
                          </a:solidFill>
                          <a:latin typeface="Calibri" panose="020F0502020204030204"/>
                          <a:ea typeface=""/>
                          <a:cs typeface=""/>
                        </a:defRPr>
                      </a:lvl5pPr>
                      <a:lvl6pPr marL="2286000" algn="l" defTabSz="914400" rtl="0" eaLnBrk="1" latinLnBrk="0" hangingPunct="1">
                        <a:defRPr sz="1800" kern="1200">
                          <a:solidFill>
                            <a:schemeClr val="dk1"/>
                          </a:solidFill>
                          <a:latin typeface="Calibri" panose="020F0502020204030204"/>
                          <a:ea typeface=""/>
                          <a:cs typeface=""/>
                        </a:defRPr>
                      </a:lvl6pPr>
                      <a:lvl7pPr marL="2743200" algn="l" defTabSz="914400" rtl="0" eaLnBrk="1" latinLnBrk="0" hangingPunct="1">
                        <a:defRPr sz="1800" kern="1200">
                          <a:solidFill>
                            <a:schemeClr val="dk1"/>
                          </a:solidFill>
                          <a:latin typeface="Calibri" panose="020F0502020204030204"/>
                          <a:ea typeface=""/>
                          <a:cs typeface=""/>
                        </a:defRPr>
                      </a:lvl7pPr>
                      <a:lvl8pPr marL="3200400" algn="l" defTabSz="914400" rtl="0" eaLnBrk="1" latinLnBrk="0" hangingPunct="1">
                        <a:defRPr sz="1800" kern="1200">
                          <a:solidFill>
                            <a:schemeClr val="dk1"/>
                          </a:solidFill>
                          <a:latin typeface="Calibri" panose="020F0502020204030204"/>
                          <a:ea typeface=""/>
                          <a:cs typeface=""/>
                        </a:defRPr>
                      </a:lvl8pPr>
                      <a:lvl9pPr marL="3657600" algn="l" defTabSz="914400" rtl="0" eaLnBrk="1" latinLnBrk="0" hangingPunct="1">
                        <a:defRPr sz="1800" kern="1200">
                          <a:solidFill>
                            <a:schemeClr val="dk1"/>
                          </a:solidFill>
                          <a:latin typeface="Calibri" panose="020F0502020204030204"/>
                          <a:ea typeface=""/>
                          <a:cs typeface=""/>
                        </a:defRPr>
                      </a:lvl9p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r h="140400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smtClean="0">
                          <a:ln>
                            <a:noFill/>
                          </a:ln>
                          <a:solidFill>
                            <a:srgbClr val="002060"/>
                          </a:solidFill>
                          <a:effectLst/>
                          <a:uLnTx/>
                          <a:uFillTx/>
                          <a:latin typeface="PT Astra Serif" panose="020A0603040505020204" pitchFamily="18" charset="-52"/>
                          <a:ea typeface="PT Astra Serif" panose="020A0603040505020204" pitchFamily="18" charset="-52"/>
                        </a:rPr>
                        <a:t>Указываются объекты капитального строительства к которым подключены инженерные сети</a:t>
                      </a:r>
                      <a:endParaRPr kumimoji="0" lang="ru-RU" sz="1400" b="1" i="0" u="none" strike="noStrike" kern="1200" cap="none" spc="0" normalizeH="0" baseline="0" noProof="0" dirty="0" smtClean="0">
                        <a:ln>
                          <a:noFill/>
                        </a:ln>
                        <a:solidFill>
                          <a:srgbClr val="002060"/>
                        </a:solidFill>
                        <a:effectLst/>
                        <a:uLnTx/>
                        <a:uFillTx/>
                        <a:latin typeface="PT Astra Serif" panose="020A0603040505020204" pitchFamily="18" charset="-52"/>
                        <a:ea typeface="PT Astra Serif" panose="020A0603040505020204" pitchFamily="18" charset="-52"/>
                        <a:cs typeface="+mn-cs"/>
                      </a:endParaRPr>
                    </a:p>
                    <a:p>
                      <a:pPr algn="just"/>
                      <a:endParaRPr lang="ru-RU" sz="1400" b="1" kern="1200" dirty="0">
                        <a:solidFill>
                          <a:srgbClr val="002060"/>
                        </a:solidFill>
                        <a:effectLst/>
                        <a:latin typeface="PT Astra Serif" panose="020A0603040505020204" pitchFamily="18" charset="-52"/>
                        <a:ea typeface="PT Astra Serif" panose="020A0603040505020204" pitchFamily="18" charset="-52"/>
                        <a:cs typeface="+mn-cs"/>
                      </a:endParaRPr>
                    </a:p>
                  </a:txBody>
                  <a:tcPr>
                    <a:cell3D prstMaterial="dkEdge">
                      <a:bevel prst="artDeco"/>
                      <a:lightRig rig="flood" dir="t"/>
                    </a:cell3D>
                  </a:tcPr>
                </a:tc>
                <a:tc>
                  <a:txBody>
                    <a:body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sz="1400" b="1" dirty="0">
                        <a:solidFill>
                          <a:schemeClr val="tx1"/>
                        </a:solidFill>
                        <a:latin typeface="PT Astra Serif" panose="020A0603040505020204" pitchFamily="18" charset="-52"/>
                        <a:ea typeface="PT Astra Serif" panose="020A0603040505020204" pitchFamily="18" charset="-52"/>
                      </a:endParaRPr>
                    </a:p>
                  </a:txBody>
                  <a:tcPr/>
                </a:tc>
                <a:tc>
                  <a:txBody>
                    <a:bodyPr/>
                    <a:lstStyle/>
                    <a:p>
                      <a:pPr algn="ctr"/>
                      <a:endParaRPr lang="ru-RU" b="1" dirty="0">
                        <a:solidFill>
                          <a:schemeClr val="tx1"/>
                        </a:solidFill>
                        <a:latin typeface="PT Astra Serif" panose="020A0603040505020204" pitchFamily="18" charset="-52"/>
                        <a:ea typeface="PT Astra Serif" panose="020A0603040505020204" pitchFamily="18" charset="-52"/>
                      </a:endParaRPr>
                    </a:p>
                  </a:txBody>
                  <a:tcPr/>
                </a:tc>
              </a:tr>
            </a:tbl>
          </a:graphicData>
        </a:graphic>
      </p:graphicFrame>
      <p:sp>
        <p:nvSpPr>
          <p:cNvPr id="3" name="TextBox 2"/>
          <p:cNvSpPr txBox="1"/>
          <p:nvPr/>
        </p:nvSpPr>
        <p:spPr>
          <a:xfrm>
            <a:off x="5305425" y="487320"/>
            <a:ext cx="1581150" cy="461665"/>
          </a:xfrm>
          <a:prstGeom prst="rect">
            <a:avLst/>
          </a:prstGeom>
          <a:noFill/>
        </p:spPr>
        <p:txBody>
          <a:bodyPr wrap="square" rtlCol="0">
            <a:spAutoFit/>
          </a:bodyPr>
          <a:lstStyle/>
          <a:p>
            <a:r>
              <a:rPr lang="ru-RU" sz="2400" b="1" dirty="0">
                <a:solidFill>
                  <a:srgbClr val="C00000"/>
                </a:solidFill>
                <a:latin typeface="PT Astra Serif" panose="020A0603040505020204" pitchFamily="18" charset="-52"/>
                <a:ea typeface="PT Astra Serif" panose="020A0603040505020204" pitchFamily="18" charset="-52"/>
                <a:cs typeface="Times New Roman" panose="02020603050405020304" pitchFamily="18" charset="0"/>
              </a:rPr>
              <a:t>ДА/НЕТ</a:t>
            </a:r>
          </a:p>
        </p:txBody>
      </p:sp>
    </p:spTree>
    <p:extLst>
      <p:ext uri="{BB962C8B-B14F-4D97-AF65-F5344CB8AC3E}">
        <p14:creationId xmlns:p14="http://schemas.microsoft.com/office/powerpoint/2010/main" val="5103610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12191999" cy="1277470"/>
          </a:xfrm>
        </p:spPr>
        <p:txBody>
          <a:bodyPr>
            <a:noAutofit/>
          </a:bodyPr>
          <a:lstStyle/>
          <a:p>
            <a:pPr algn="ctr"/>
            <a:r>
              <a:rPr lang="ru-RU" sz="2000" b="1" dirty="0">
                <a:ln/>
                <a:solidFill>
                  <a:srgbClr val="C00000"/>
                </a:solidFill>
                <a:latin typeface="PT Astra Serif" panose="020A0603040505020204" pitchFamily="18" charset="-52"/>
                <a:ea typeface="PT Astra Serif" panose="020A0603040505020204" pitchFamily="18" charset="-52"/>
              </a:rPr>
              <a:t>Сведения об объектах недвижимого имущества (объектах капитального строительства, в том числе объектах незавершенного строительства) согласно </a:t>
            </a:r>
            <a:r>
              <a:rPr lang="ru-RU" sz="2000" b="1" dirty="0" smtClean="0">
                <a:ln/>
                <a:solidFill>
                  <a:srgbClr val="C00000"/>
                </a:solidFill>
                <a:latin typeface="PT Astra Serif" panose="020A0603040505020204" pitchFamily="18" charset="-52"/>
                <a:ea typeface="PT Astra Serif" panose="020A0603040505020204" pitchFamily="18" charset="-52"/>
              </a:rPr>
              <a:t>приложению </a:t>
            </a:r>
            <a:r>
              <a:rPr lang="ru-RU" sz="2000" b="1" dirty="0">
                <a:ln/>
                <a:solidFill>
                  <a:srgbClr val="C00000"/>
                </a:solidFill>
                <a:latin typeface="PT Astra Serif" panose="020A0603040505020204" pitchFamily="18" charset="-52"/>
                <a:ea typeface="PT Astra Serif" panose="020A0603040505020204" pitchFamily="18" charset="-52"/>
              </a:rPr>
              <a:t>№ </a:t>
            </a:r>
            <a:r>
              <a:rPr lang="ru-RU" sz="2000" b="1" dirty="0" smtClean="0">
                <a:ln/>
                <a:solidFill>
                  <a:srgbClr val="C00000"/>
                </a:solidFill>
                <a:latin typeface="PT Astra Serif" panose="020A0603040505020204" pitchFamily="18" charset="-52"/>
                <a:ea typeface="PT Astra Serif" panose="020A0603040505020204" pitchFamily="18" charset="-52"/>
              </a:rPr>
              <a:t>1 к </a:t>
            </a:r>
            <a:r>
              <a:rPr lang="ru-RU" sz="2000" b="1" dirty="0">
                <a:ln/>
                <a:solidFill>
                  <a:srgbClr val="C00000"/>
                </a:solidFill>
                <a:latin typeface="PT Astra Serif" panose="020A0603040505020204" pitchFamily="18" charset="-52"/>
                <a:ea typeface="PT Astra Serif" panose="020A0603040505020204" pitchFamily="18" charset="-52"/>
              </a:rPr>
              <a:t>Методике оценки эффективности использования объектов недвижимого имущества, </a:t>
            </a:r>
            <a:br>
              <a:rPr lang="ru-RU" sz="2000" b="1" dirty="0">
                <a:ln/>
                <a:solidFill>
                  <a:srgbClr val="C00000"/>
                </a:solidFill>
                <a:latin typeface="PT Astra Serif" panose="020A0603040505020204" pitchFamily="18" charset="-52"/>
                <a:ea typeface="PT Astra Serif" panose="020A0603040505020204" pitchFamily="18" charset="-52"/>
              </a:rPr>
            </a:br>
            <a:r>
              <a:rPr lang="ru-RU" sz="2000" b="1" dirty="0">
                <a:ln/>
                <a:solidFill>
                  <a:srgbClr val="C00000"/>
                </a:solidFill>
                <a:latin typeface="PT Astra Serif" panose="020A0603040505020204" pitchFamily="18" charset="-52"/>
                <a:ea typeface="PT Astra Serif" panose="020A0603040505020204" pitchFamily="18" charset="-52"/>
              </a:rPr>
              <a:t>находящихся в собственности </a:t>
            </a:r>
            <a:r>
              <a:rPr lang="ru-RU" sz="2000" b="1" dirty="0" smtClean="0">
                <a:ln/>
                <a:solidFill>
                  <a:srgbClr val="C00000"/>
                </a:solidFill>
                <a:latin typeface="PT Astra Serif" panose="020A0603040505020204" pitchFamily="18" charset="-52"/>
                <a:ea typeface="PT Astra Serif" panose="020A0603040505020204" pitchFamily="18" charset="-52"/>
              </a:rPr>
              <a:t>муниципального образования Щекинский район</a:t>
            </a:r>
            <a:endParaRPr lang="ru-RU" sz="2000" b="1" dirty="0">
              <a:ln/>
              <a:solidFill>
                <a:srgbClr val="C00000"/>
              </a:solidFill>
              <a:latin typeface="PT Astra Serif" panose="020A0603040505020204" pitchFamily="18" charset="-52"/>
              <a:ea typeface="PT Astra Serif" panose="020A0603040505020204" pitchFamily="18" charset="-52"/>
            </a:endParaRPr>
          </a:p>
        </p:txBody>
      </p:sp>
      <p:sp>
        <p:nvSpPr>
          <p:cNvPr id="3" name="Прямоугольник 2"/>
          <p:cNvSpPr/>
          <p:nvPr/>
        </p:nvSpPr>
        <p:spPr>
          <a:xfrm>
            <a:off x="0" y="5368296"/>
            <a:ext cx="11128075" cy="707886"/>
          </a:xfrm>
          <a:prstGeom prst="rect">
            <a:avLst/>
          </a:prstGeom>
        </p:spPr>
        <p:txBody>
          <a:bodyPr wrap="square">
            <a:spAutoFit/>
          </a:bodyPr>
          <a:lstStyle/>
          <a:p>
            <a:r>
              <a:rPr lang="ru-RU" sz="2000" b="1" dirty="0" smtClean="0">
                <a:ln/>
                <a:solidFill>
                  <a:srgbClr val="C00000"/>
                </a:solidFill>
                <a:latin typeface="PT Astra Serif" panose="020A0603040505020204" pitchFamily="18" charset="-52"/>
                <a:ea typeface="PT Astra Serif" panose="020A0603040505020204" pitchFamily="18" charset="-52"/>
              </a:rPr>
              <a:t>Информация представляется по каждому неиспользуемому объекту, входящему в состав имущественного комплекса</a:t>
            </a:r>
            <a:endParaRPr lang="ru-RU" dirty="0"/>
          </a:p>
        </p:txBody>
      </p:sp>
      <p:graphicFrame>
        <p:nvGraphicFramePr>
          <p:cNvPr id="5" name="Таблица 4"/>
          <p:cNvGraphicFramePr>
            <a:graphicFrameLocks noGrp="1"/>
          </p:cNvGraphicFramePr>
          <p:nvPr>
            <p:extLst>
              <p:ext uri="{D42A27DB-BD31-4B8C-83A1-F6EECF244321}">
                <p14:modId xmlns:p14="http://schemas.microsoft.com/office/powerpoint/2010/main" val="3819038903"/>
              </p:ext>
            </p:extLst>
          </p:nvPr>
        </p:nvGraphicFramePr>
        <p:xfrm>
          <a:off x="1455201" y="1269571"/>
          <a:ext cx="9009749" cy="4351339"/>
        </p:xfrm>
        <a:graphic>
          <a:graphicData uri="http://schemas.openxmlformats.org/drawingml/2006/table">
            <a:tbl>
              <a:tblPr/>
              <a:tblGrid>
                <a:gridCol w="192747"/>
                <a:gridCol w="314977"/>
                <a:gridCol w="314977"/>
                <a:gridCol w="314977"/>
                <a:gridCol w="314977"/>
                <a:gridCol w="314977"/>
                <a:gridCol w="314977"/>
                <a:gridCol w="363163"/>
                <a:gridCol w="314977"/>
                <a:gridCol w="314977"/>
                <a:gridCol w="314977"/>
                <a:gridCol w="314977"/>
                <a:gridCol w="314977"/>
                <a:gridCol w="314977"/>
                <a:gridCol w="314977"/>
                <a:gridCol w="512425"/>
                <a:gridCol w="314977"/>
                <a:gridCol w="390195"/>
                <a:gridCol w="1251679"/>
                <a:gridCol w="314977"/>
                <a:gridCol w="314977"/>
                <a:gridCol w="314977"/>
                <a:gridCol w="314977"/>
                <a:gridCol w="314977"/>
                <a:gridCol w="314977"/>
              </a:tblGrid>
              <a:tr h="470002">
                <a:tc gridSpan="25">
                  <a:txBody>
                    <a:bodyPr/>
                    <a:lstStyle/>
                    <a:p>
                      <a:pPr algn="ctr" fontAlgn="ctr"/>
                      <a:r>
                        <a:rPr lang="ru-RU" sz="500" b="0" i="0" u="none" strike="noStrike">
                          <a:solidFill>
                            <a:srgbClr val="000000"/>
                          </a:solidFill>
                          <a:effectLst/>
                          <a:latin typeface="PT Astra Serif"/>
                        </a:rPr>
                        <a:t>Сведения об объектах недвижимого имущества (объектах капитального строительства, в том числе объектах незавершенного строительства)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___________________________________________________________</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(полное наименование организации (балансодержателя объекта)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по состоянию на «__» _________ 20__ года</a:t>
                      </a:r>
                    </a:p>
                  </a:txBody>
                  <a:tcPr marL="3527" marR="3527" marT="3527"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923034">
                <a:tc>
                  <a:txBody>
                    <a:bodyPr/>
                    <a:lstStyle/>
                    <a:p>
                      <a:pPr algn="ctr" fontAlgn="b"/>
                      <a:r>
                        <a:rPr lang="ru-RU" sz="400" b="0" i="0" u="none" strike="noStrike">
                          <a:solidFill>
                            <a:srgbClr val="000000"/>
                          </a:solidFill>
                          <a:effectLst/>
                          <a:latin typeface="PT Astra Serif"/>
                        </a:rPr>
                        <a:t>п/п</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Кадастровый номер объекта недвижимости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Наименование объекта недвижимости (указывается в соответствии со сведениями Единого государственного реестра недвижимости, либо технической документацией)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Назначение объекта</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Местонахождение объекта</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собственности за муниципальным образованием Щекинский район на объект (дата, номер регистрационной записи)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оперативного управления, хозяйственного ведения (дата, номер регистрационной записи)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Сведения о наличии инженерных сетей коммунальной инфраструктуры:</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 тепло-, водо-, газо- и электроснабжения, канализации (водоотведения);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а также информация о состоянии имеющихся инженерных сетей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собственности за муниципальным образованием Щекинский район на инженерные сети коммунальной инфраструктуры (указание наименования инженерной сети, дата, номер регистрационной записи) </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Данные по земельному участку, на котором располагается объект недвижимости </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(кадастровый номер, разрешенное использование, площадь, кв. м)</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Количество объектов недвижимости, расположенных на земельном участке</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Государственная регистрация права собственности за муниципальным образованием Щекиснкий район на земельный участок (дата, номер регистрационной записи)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Общая площадь объекта, кв. м (Sобщ.)</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Протяженность объекта, км</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объекта недвижимого имущества, используемая муниципальным учреждением муниципального образования Щекинский район, муниципальным унитарным предприятием муниципального образования Щекинский район, кв.м (Sисп.)</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объекта недвижимого имущества, используемая муниципальным учреждением муниципального образования Щекинский район, муниципальным унитарным предприятием муниципального образования Щекинский район для осуществления уставной деятельности, для оказания государственных услуг при выполнении государственного задания, оказания платных услуг и осуществления иной приносящей доход деятельности, кв.м (Sд.)</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объекта недвижимого имущества, переданная в пользование третьим лицам по договорам аренды, безвозмездного пользования, иным основаниям в соответствии с действующим законодательством, кв. м (Sар.)</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Площадь свободных (неиспользуемых) помещений (с подробным описанием состава неиспользуемого имущества (литер, этаж, номера на поэтажном плане, согласно техническому паспорту, наличие отдельного входа), кв. м</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Описание физического состояния свободных (неиспользуемых) объектов (площадей, помещений) </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1. Состояние (удовлетворительное, неудовлетворительное, иные сведения)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2. Пригодность к дальнейшему использованию, либо наличие признаков для списания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3. Описание возможности самостоятельного обособленного использования неиспользуемого имущества или его части</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4. Возможные направления и виды использования пригодного для использования имущества, в том числе возможные цели аренды, безвозмездного пользования</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5. Предложения балансодержателя по повышению эффективности использования неиспользуемого имущества</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6. Иная информация об объектах, необходимая для формирования предложений функциональным отраслевыми органом администрации муниципального образования Щекинский район по повышению эффективности.</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Расчет показателя эффективности использования объекта недвижимого имущества (N)</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Сведения об ограничениях и обременениях объекта правами 3-х лиц </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Количество арендаторов (пользователей) объекта</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Отнесение к специализированному жилищному фонду (ДА/НЕТ), с указанием реквизитов документов-оснований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Принадлежность к памятникам истории и культуры (ДА/НЕТ), с указанием реквизитов документов-оснований</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400" b="0" i="0" u="none" strike="noStrike">
                          <a:solidFill>
                            <a:srgbClr val="000000"/>
                          </a:solidFill>
                          <a:effectLst/>
                          <a:latin typeface="PT Astra Serif"/>
                        </a:rPr>
                        <a:t>Отнесение к объектам гражданской обороны (ДА/НЕТ), с указанием наличия паспортов или иных документов на защитные сооружения</a:t>
                      </a:r>
                    </a:p>
                  </a:txBody>
                  <a:tcPr marL="3527" marR="3527" marT="3527" marB="0" vert="vert27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062">
                <a:tc>
                  <a:txBody>
                    <a:bodyPr/>
                    <a:lstStyle/>
                    <a:p>
                      <a:pPr algn="ctr" fontAlgn="ctr"/>
                      <a:r>
                        <a:rPr lang="ru-RU" sz="400" b="0" i="0" u="none" strike="noStrike">
                          <a:solidFill>
                            <a:srgbClr val="000000"/>
                          </a:solidFill>
                          <a:effectLst/>
                          <a:latin typeface="PT Astra Serif"/>
                        </a:rPr>
                        <a:t>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3</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4</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6</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7</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8</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9</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10</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13</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14</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16</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17</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18</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19</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20</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23</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24</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25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678">
                <a:tc>
                  <a:txBody>
                    <a:bodyPr/>
                    <a:lstStyle/>
                    <a:p>
                      <a:pPr algn="ctr" fontAlgn="ctr"/>
                      <a:r>
                        <a:rPr lang="ru-RU" sz="400" b="0" i="0" u="none" strike="noStrike">
                          <a:solidFill>
                            <a:srgbClr val="000000"/>
                          </a:solidFill>
                          <a:effectLst/>
                          <a:latin typeface="PT Astra Serif"/>
                        </a:rPr>
                        <a:t>1.</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400" b="0" i="0" u="none" strike="noStrike">
                          <a:solidFill>
                            <a:srgbClr val="000000"/>
                          </a:solidFill>
                          <a:effectLst/>
                          <a:latin typeface="PT Astra Serif"/>
                        </a:rPr>
                        <a:t>1.</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2.</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3.</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4.</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678">
                <a:tc>
                  <a:txBody>
                    <a:bodyPr/>
                    <a:lstStyle/>
                    <a:p>
                      <a:pPr algn="ctr" fontAlgn="ctr"/>
                      <a:r>
                        <a:rPr lang="ru-RU" sz="400" b="0" i="0" u="none" strike="noStrike">
                          <a:solidFill>
                            <a:srgbClr val="000000"/>
                          </a:solidFill>
                          <a:effectLst/>
                          <a:latin typeface="PT Astra Serif"/>
                        </a:rPr>
                        <a:t>2.</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400" b="0" i="0" u="none" strike="noStrike">
                          <a:solidFill>
                            <a:srgbClr val="000000"/>
                          </a:solidFill>
                          <a:effectLst/>
                          <a:latin typeface="PT Astra Serif"/>
                        </a:rPr>
                        <a:t>1.</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2.</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3.</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4.</a:t>
                      </a:r>
                      <a:br>
                        <a:rPr lang="ru-RU" sz="400" b="0" i="0" u="none" strike="noStrike">
                          <a:solidFill>
                            <a:srgbClr val="000000"/>
                          </a:solidFill>
                          <a:effectLst/>
                          <a:latin typeface="PT Astra Serif"/>
                        </a:rPr>
                      </a:br>
                      <a:r>
                        <a:rPr lang="ru-RU" sz="400" b="0" i="0" u="none" strike="noStrike">
                          <a:solidFill>
                            <a:srgbClr val="000000"/>
                          </a:solidFill>
                          <a:effectLst/>
                          <a:latin typeface="PT Astra Serif"/>
                        </a:rPr>
                        <a:t>5.</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062">
                <a:tc>
                  <a:txBody>
                    <a:bodyPr/>
                    <a:lstStyle/>
                    <a:p>
                      <a:pPr algn="ctr" fontAlgn="ctr"/>
                      <a:r>
                        <a:rPr lang="ru-RU" sz="400" b="0" i="0" u="none" strike="noStrike">
                          <a:solidFill>
                            <a:srgbClr val="000000"/>
                          </a:solidFill>
                          <a:effectLst/>
                          <a:latin typeface="PT Astra Serif"/>
                        </a:rPr>
                        <a:t>…</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400" b="0" i="0" u="none" strike="noStrike">
                          <a:solidFill>
                            <a:srgbClr val="000000"/>
                          </a:solidFill>
                          <a:effectLst/>
                          <a:latin typeface="PT Astra Serif"/>
                        </a:rPr>
                        <a:t> </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400" b="0" i="0" u="none" strike="noStrike">
                          <a:solidFill>
                            <a:srgbClr val="000000"/>
                          </a:solidFill>
                          <a:effectLst/>
                          <a:latin typeface="PT Astra Serif"/>
                        </a:rPr>
                        <a:t>…</a:t>
                      </a:r>
                    </a:p>
                  </a:txBody>
                  <a:tcPr marL="3527" marR="3527" marT="35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400" b="0" i="0" u="none" strike="noStrike">
                          <a:solidFill>
                            <a:srgbClr val="000000"/>
                          </a:solidFill>
                          <a:effectLst/>
                          <a:latin typeface="PT Astra Serif"/>
                        </a:rPr>
                        <a:t> </a:t>
                      </a:r>
                    </a:p>
                  </a:txBody>
                  <a:tcPr marL="3527" marR="3527" marT="352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536">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w="6350" cap="flat" cmpd="sng" algn="ctr">
                      <a:solidFill>
                        <a:srgbClr val="000000"/>
                      </a:solidFill>
                      <a:prstDash val="solid"/>
                      <a:round/>
                      <a:headEnd type="none" w="med" len="med"/>
                      <a:tailEnd type="none" w="med" len="med"/>
                    </a:lnT>
                    <a:lnB>
                      <a:noFill/>
                    </a:lnB>
                  </a:tcPr>
                </a:tc>
              </a:tr>
              <a:tr h="70536">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ctr" fontAlgn="ctr"/>
                      <a:endParaRPr lang="ru-RU" sz="400" b="0" i="0" u="none" strike="noStrike">
                        <a:solidFill>
                          <a:srgbClr val="000000"/>
                        </a:solidFill>
                        <a:effectLst/>
                        <a:latin typeface="PT Astra Serif"/>
                      </a:endParaRPr>
                    </a:p>
                  </a:txBody>
                  <a:tcPr marL="3527" marR="3527" marT="3527" marB="0" anchor="ctr">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c>
                  <a:txBody>
                    <a:bodyPr/>
                    <a:lstStyle/>
                    <a:p>
                      <a:pPr algn="l" fontAlgn="b"/>
                      <a:endParaRPr lang="ru-RU" sz="400" b="0" i="0" u="none" strike="noStrike">
                        <a:solidFill>
                          <a:srgbClr val="000000"/>
                        </a:solidFill>
                        <a:effectLst/>
                        <a:latin typeface="PT Astra Serif"/>
                      </a:endParaRPr>
                    </a:p>
                  </a:txBody>
                  <a:tcPr marL="3527" marR="3527" marT="3527" marB="0" anchor="b">
                    <a:lnL>
                      <a:noFill/>
                    </a:lnL>
                    <a:lnR>
                      <a:noFill/>
                    </a:lnR>
                    <a:lnT>
                      <a:noFill/>
                    </a:lnT>
                    <a:lnB>
                      <a:noFill/>
                    </a:lnB>
                  </a:tcPr>
                </a:tc>
              </a:tr>
              <a:tr h="963751">
                <a:tc gridSpan="12">
                  <a:txBody>
                    <a:bodyPr/>
                    <a:lstStyle/>
                    <a:p>
                      <a:pPr algn="ctr" fontAlgn="ctr"/>
                      <a:r>
                        <a:rPr lang="ru-RU" sz="500" b="0" i="0" u="none" strike="noStrike">
                          <a:solidFill>
                            <a:srgbClr val="000000"/>
                          </a:solidFill>
                          <a:effectLst/>
                          <a:latin typeface="PT Astra Serif"/>
                        </a:rPr>
                        <a:t>Данные, отраженные в форме, подтверждаем:</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Руководитель организации (балансодержателя объекта):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______________________ ___________________ /______________________/</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(должность)           (подпись)               (Ф.И.О.)</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Главный бухгалтер организации (балансодержателя объекта):</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______________________ ___________________ /______________________/</a:t>
                      </a:r>
                      <a:br>
                        <a:rPr lang="ru-RU" sz="500" b="0" i="0" u="none" strike="noStrike">
                          <a:solidFill>
                            <a:srgbClr val="000000"/>
                          </a:solidFill>
                          <a:effectLst/>
                          <a:latin typeface="PT Astra Serif"/>
                        </a:rPr>
                      </a:br>
                      <a:r>
                        <a:rPr lang="ru-RU" sz="500" b="0" i="0" u="none" strike="noStrike">
                          <a:solidFill>
                            <a:srgbClr val="000000"/>
                          </a:solidFill>
                          <a:effectLst/>
                          <a:latin typeface="PT Astra Serif"/>
                        </a:rPr>
                        <a:t>      (должность)          (подпись)               (Ф.И.О.)</a:t>
                      </a:r>
                      <a:br>
                        <a:rPr lang="ru-RU" sz="500" b="0" i="0" u="none" strike="noStrike">
                          <a:solidFill>
                            <a:srgbClr val="000000"/>
                          </a:solidFill>
                          <a:effectLst/>
                          <a:latin typeface="PT Astra Serif"/>
                        </a:rPr>
                      </a:br>
                      <a:endParaRPr lang="ru-RU" sz="500" b="0" i="0" u="none" strike="noStrike">
                        <a:solidFill>
                          <a:srgbClr val="000000"/>
                        </a:solidFill>
                        <a:effectLst/>
                        <a:latin typeface="PT Astra Serif"/>
                      </a:endParaRPr>
                    </a:p>
                  </a:txBody>
                  <a:tcPr marL="3527" marR="3527" marT="3527" marB="0" anchor="ctr">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3">
                  <a:txBody>
                    <a:bodyPr/>
                    <a:lstStyle/>
                    <a:p>
                      <a:pPr algn="ctr" fontAlgn="ctr"/>
                      <a:endParaRPr lang="ru-RU" sz="400" b="0" i="0" u="none" strike="noStrike" dirty="0">
                        <a:solidFill>
                          <a:srgbClr val="000000"/>
                        </a:solidFill>
                        <a:effectLst/>
                        <a:latin typeface="PT Astra Serif"/>
                      </a:endParaRPr>
                    </a:p>
                  </a:txBody>
                  <a:tcPr marL="3527" marR="3527" marT="3527" marB="0" anchor="ctr">
                    <a:lnL>
                      <a:noFill/>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extLst>
      <p:ext uri="{BB962C8B-B14F-4D97-AF65-F5344CB8AC3E}">
        <p14:creationId xmlns:p14="http://schemas.microsoft.com/office/powerpoint/2010/main" val="19562149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1099" y="1034344"/>
            <a:ext cx="12116785" cy="171317"/>
          </a:xfrm>
        </p:spPr>
        <p:txBody>
          <a:bodyPr>
            <a:noAutofit/>
          </a:bodyPr>
          <a:lstStyle/>
          <a:p>
            <a:pPr lvl="0" algn="ctr">
              <a:lnSpc>
                <a:spcPct val="100000"/>
              </a:lnSpc>
              <a:spcBef>
                <a:spcPts val="0"/>
              </a:spcBef>
            </a:pPr>
            <a:r>
              <a:rPr lang="ru-RU" sz="1800" b="1" dirty="0" smtClean="0">
                <a:ln/>
                <a:solidFill>
                  <a:schemeClr val="accent5">
                    <a:lumMod val="75000"/>
                  </a:schemeClr>
                </a:solidFill>
                <a:latin typeface="PT Astra Serif" panose="020A0603040505020204" pitchFamily="18" charset="-52"/>
                <a:ea typeface="PT Astra Serif" panose="020A0603040505020204" pitchFamily="18" charset="-52"/>
              </a:rPr>
              <a:t>Наименование объекта недвижимости </a:t>
            </a:r>
            <a:endParaRPr lang="ru-RU" sz="1800" b="1" dirty="0">
              <a:ln/>
              <a:solidFill>
                <a:schemeClr val="accent5">
                  <a:lumMod val="75000"/>
                </a:schemeClr>
              </a:solidFill>
              <a:latin typeface="PT Astra Serif" panose="020A0603040505020204" pitchFamily="18" charset="-52"/>
              <a:ea typeface="PT Astra Serif" panose="020A0603040505020204" pitchFamily="18" charset="-52"/>
            </a:endParaRPr>
          </a:p>
        </p:txBody>
      </p:sp>
      <p:sp>
        <p:nvSpPr>
          <p:cNvPr id="5" name="Прямоугольник 4"/>
          <p:cNvSpPr/>
          <p:nvPr/>
        </p:nvSpPr>
        <p:spPr>
          <a:xfrm>
            <a:off x="373838" y="1255711"/>
            <a:ext cx="2880981" cy="369332"/>
          </a:xfrm>
          <a:prstGeom prst="rect">
            <a:avLst/>
          </a:prstGeom>
        </p:spPr>
        <p:txBody>
          <a:bodyPr wrap="none">
            <a:spAutoFit/>
          </a:bodyPr>
          <a:lstStyle/>
          <a:p>
            <a:r>
              <a:rPr lang="ru-RU" b="1" dirty="0" smtClean="0">
                <a:ln/>
                <a:solidFill>
                  <a:schemeClr val="accent5">
                    <a:lumMod val="75000"/>
                  </a:schemeClr>
                </a:solidFill>
                <a:latin typeface="PT Astra Serif" panose="020A0603040505020204" pitchFamily="18" charset="-52"/>
                <a:ea typeface="PT Astra Serif" panose="020A0603040505020204" pitchFamily="18" charset="-52"/>
                <a:cs typeface="+mj-cs"/>
              </a:rPr>
              <a:t>Фотоматериалы </a:t>
            </a:r>
            <a:r>
              <a:rPr lang="ru-RU" b="1" dirty="0" smtClean="0">
                <a:ln/>
                <a:solidFill>
                  <a:srgbClr val="002060"/>
                </a:solidFill>
                <a:latin typeface="PT Astra Serif" panose="020A0603040505020204" pitchFamily="18" charset="-52"/>
                <a:ea typeface="PT Astra Serif" panose="020A0603040505020204" pitchFamily="18" charset="-52"/>
                <a:cs typeface="+mj-cs"/>
              </a:rPr>
              <a:t>(пример)</a:t>
            </a:r>
            <a:endParaRPr lang="ru-RU" b="1" dirty="0">
              <a:ln/>
              <a:solidFill>
                <a:srgbClr val="002060"/>
              </a:solidFill>
              <a:latin typeface="PT Astra Serif" panose="020A0603040505020204" pitchFamily="18" charset="-52"/>
              <a:ea typeface="PT Astra Serif" panose="020A0603040505020204" pitchFamily="18" charset="-52"/>
              <a:cs typeface="+mj-cs"/>
            </a:endParaRPr>
          </a:p>
        </p:txBody>
      </p:sp>
      <p:pic>
        <p:nvPicPr>
          <p:cNvPr id="6" name="Рисунок 5"/>
          <p:cNvPicPr>
            <a:picLocks noChangeAspect="1"/>
          </p:cNvPicPr>
          <p:nvPr/>
        </p:nvPicPr>
        <p:blipFill rotWithShape="1">
          <a:blip r:embed="rId2" cstate="print">
            <a:extLst>
              <a:ext uri="{28A0092B-C50C-407E-A947-70E740481C1C}">
                <a14:useLocalDpi xmlns:a14="http://schemas.microsoft.com/office/drawing/2010/main" val="0"/>
              </a:ext>
            </a:extLst>
          </a:blip>
          <a:srcRect l="5521" t="15278" r="8542" b="8195"/>
          <a:stretch/>
        </p:blipFill>
        <p:spPr>
          <a:xfrm>
            <a:off x="728253" y="1767549"/>
            <a:ext cx="4608288" cy="3077778"/>
          </a:xfrm>
          <a:prstGeom prst="rect">
            <a:avLst/>
          </a:prstGeom>
        </p:spPr>
      </p:pic>
      <p:sp>
        <p:nvSpPr>
          <p:cNvPr id="3" name="Прямоугольник 2"/>
          <p:cNvSpPr/>
          <p:nvPr/>
        </p:nvSpPr>
        <p:spPr>
          <a:xfrm>
            <a:off x="181099" y="377743"/>
            <a:ext cx="12192000" cy="400110"/>
          </a:xfrm>
          <a:prstGeom prst="rect">
            <a:avLst/>
          </a:prstGeom>
        </p:spPr>
        <p:txBody>
          <a:bodyPr wrap="square">
            <a:spAutoFit/>
          </a:bodyPr>
          <a:lstStyle/>
          <a:p>
            <a:pPr lvl="0" algn="ctr"/>
            <a:r>
              <a:rPr lang="ru-RU" sz="2000" b="1" dirty="0">
                <a:ln/>
                <a:solidFill>
                  <a:srgbClr val="C00000"/>
                </a:solidFill>
                <a:latin typeface="PT Astra Serif" panose="020A0603040505020204" pitchFamily="18" charset="-52"/>
                <a:ea typeface="PT Astra Serif" panose="020A0603040505020204" pitchFamily="18" charset="-52"/>
                <a:cs typeface="+mj-cs"/>
              </a:rPr>
              <a:t>Подробная информация по каждому неиспользуемому объекту недвижимости</a:t>
            </a:r>
          </a:p>
        </p:txBody>
      </p:sp>
      <p:sp>
        <p:nvSpPr>
          <p:cNvPr id="4" name="Прямоугольник 3"/>
          <p:cNvSpPr/>
          <p:nvPr/>
        </p:nvSpPr>
        <p:spPr>
          <a:xfrm>
            <a:off x="5961518" y="1440377"/>
            <a:ext cx="6096000" cy="4585871"/>
          </a:xfrm>
          <a:prstGeom prst="rect">
            <a:avLst/>
          </a:prstGeom>
        </p:spPr>
        <p:txBody>
          <a:bodyPr>
            <a:spAutoFit/>
          </a:bodyPr>
          <a:lstStyle/>
          <a:p>
            <a:r>
              <a:rPr lang="ru-RU" sz="2000" b="1" dirty="0">
                <a:ln/>
                <a:solidFill>
                  <a:srgbClr val="C00000"/>
                </a:solidFill>
                <a:latin typeface="PT Astra Serif" panose="020A0603040505020204" pitchFamily="18" charset="-52"/>
                <a:ea typeface="PT Astra Serif" panose="020A0603040505020204" pitchFamily="18" charset="-52"/>
                <a:cs typeface="+mj-cs"/>
              </a:rPr>
              <a:t>С указанием следующей информации:</a:t>
            </a:r>
            <a:br>
              <a:rPr lang="ru-RU" sz="2000" b="1" dirty="0">
                <a:ln/>
                <a:solidFill>
                  <a:srgbClr val="C00000"/>
                </a:solidFill>
                <a:latin typeface="PT Astra Serif" panose="020A0603040505020204" pitchFamily="18" charset="-52"/>
                <a:ea typeface="PT Astra Serif" panose="020A0603040505020204" pitchFamily="18" charset="-52"/>
                <a:cs typeface="+mj-cs"/>
              </a:rPr>
            </a:b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t>
            </a: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физическое состояние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объекта </a:t>
            </a: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(площадей,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помещений</a:t>
            </a: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возможность самостоятельного обособленного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использования </a:t>
            </a:r>
            <a:r>
              <a:rPr lang="ru-RU" sz="16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(в случае, если неиспользуемым объектом является отдельно стояще здание)</a:t>
            </a:r>
            <a:r>
              <a:rPr lang="ru-RU" sz="16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16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возможные направления и виды использования пригодного для использования имущества, в том числе возможные цели аренды, безвозмездного </a:t>
            </a:r>
            <a:r>
              <a:rPr lang="ru-RU" sz="20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пользования </a:t>
            </a:r>
            <a:r>
              <a:rPr lang="ru-RU" sz="1600" b="1" dirty="0" smtClean="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a:t>
            </a:r>
            <a:r>
              <a:rPr lang="ru-RU" sz="16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в случае, если неиспользуемым объектом является отдельно стояще здание)</a:t>
            </a:r>
            <a:br>
              <a:rPr lang="ru-RU" sz="16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t/>
            </a:r>
            <a:br>
              <a:rPr lang="ru-RU" sz="2000" b="1" dirty="0">
                <a:ln/>
                <a:solidFill>
                  <a:srgbClr val="4472C4">
                    <a:lumMod val="75000"/>
                  </a:srgbClr>
                </a:solidFill>
                <a:effectLst>
                  <a:outerShdw blurRad="38100" dist="19050" dir="2700000" algn="tl" rotWithShape="0">
                    <a:prstClr val="black">
                      <a:lumMod val="50000"/>
                      <a:alpha val="40000"/>
                    </a:prstClr>
                  </a:outerShdw>
                </a:effectLst>
                <a:latin typeface="PT Astra Serif" panose="020A0603040505020204" pitchFamily="18" charset="-52"/>
                <a:ea typeface="PT Astra Serif" panose="020A0603040505020204" pitchFamily="18" charset="-52"/>
              </a:rPr>
            </a:br>
            <a:endParaRPr lang="ru-RU" dirty="0"/>
          </a:p>
        </p:txBody>
      </p:sp>
    </p:spTree>
    <p:extLst>
      <p:ext uri="{BB962C8B-B14F-4D97-AF65-F5344CB8AC3E}">
        <p14:creationId xmlns:p14="http://schemas.microsoft.com/office/powerpoint/2010/main" val="2721585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95416"/>
            <a:ext cx="12192000" cy="898895"/>
          </a:xfrm>
        </p:spPr>
        <p:txBody>
          <a:bodyPr>
            <a:noAutofit/>
          </a:bodyPr>
          <a:lstStyle/>
          <a:p>
            <a:pPr algn="ctr"/>
            <a:r>
              <a:rPr lang="ru-RU" sz="2000" b="1" dirty="0">
                <a:ln/>
                <a:solidFill>
                  <a:srgbClr val="C00000"/>
                </a:solidFill>
                <a:latin typeface="PT Astra Serif" panose="020A0603040505020204" pitchFamily="18" charset="-52"/>
                <a:ea typeface="PT Astra Serif" panose="020A0603040505020204" pitchFamily="18" charset="-52"/>
              </a:rPr>
              <a:t>Информация об объемах расходов </a:t>
            </a:r>
            <a:br>
              <a:rPr lang="ru-RU" sz="2000" b="1" dirty="0">
                <a:ln/>
                <a:solidFill>
                  <a:srgbClr val="C00000"/>
                </a:solidFill>
                <a:latin typeface="PT Astra Serif" panose="020A0603040505020204" pitchFamily="18" charset="-52"/>
                <a:ea typeface="PT Astra Serif" panose="020A0603040505020204" pitchFamily="18" charset="-52"/>
              </a:rPr>
            </a:br>
            <a:r>
              <a:rPr lang="ru-RU" sz="2000" b="1" dirty="0">
                <a:ln/>
                <a:solidFill>
                  <a:srgbClr val="C00000"/>
                </a:solidFill>
                <a:latin typeface="PT Astra Serif" panose="020A0603040505020204" pitchFamily="18" charset="-52"/>
                <a:ea typeface="PT Astra Serif" panose="020A0603040505020204" pitchFamily="18" charset="-52"/>
              </a:rPr>
              <a:t>на содержание неиспользуемого имущества, в том числе на охрану, коммунальное обеспечение (электроэнергия, отопление, водоснабжение, водоотведение) и иное</a:t>
            </a:r>
          </a:p>
        </p:txBody>
      </p:sp>
    </p:spTree>
    <p:extLst>
      <p:ext uri="{BB962C8B-B14F-4D97-AF65-F5344CB8AC3E}">
        <p14:creationId xmlns:p14="http://schemas.microsoft.com/office/powerpoint/2010/main" val="2930277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3_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4_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1_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2_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321</TotalTime>
  <Words>761</Words>
  <Application>Microsoft Office PowerPoint</Application>
  <PresentationFormat>Произвольный</PresentationFormat>
  <Paragraphs>184</Paragraphs>
  <Slides>8</Slides>
  <Notes>2</Notes>
  <HiddenSlides>0</HiddenSlides>
  <MMClips>0</MMClips>
  <ScaleCrop>false</ScaleCrop>
  <HeadingPairs>
    <vt:vector size="4" baseType="variant">
      <vt:variant>
        <vt:lpstr>Тема</vt:lpstr>
      </vt:variant>
      <vt:variant>
        <vt:i4>6</vt:i4>
      </vt:variant>
      <vt:variant>
        <vt:lpstr>Заголовки слайдов</vt:lpstr>
      </vt:variant>
      <vt:variant>
        <vt:i4>8</vt:i4>
      </vt:variant>
    </vt:vector>
  </HeadingPairs>
  <TitlesOfParts>
    <vt:vector size="14" baseType="lpstr">
      <vt:lpstr>2_Office Theme</vt:lpstr>
      <vt:lpstr>3_Office Theme</vt:lpstr>
      <vt:lpstr>4_Office Theme</vt:lpstr>
      <vt:lpstr>Тема Office</vt:lpstr>
      <vt:lpstr>1_Тема Office</vt:lpstr>
      <vt:lpstr>2_Тема Office</vt:lpstr>
      <vt:lpstr>Имущественный комплекс/Здание (в случае, если неиспользуемым объектом недвижимости является отдельно стоящее здание) расположен (о) по адресу: Тульская область, __________ район, г. __________,  ул. _____________ д. ______</vt:lpstr>
      <vt:lpstr>В состав имущественного комплекса входят:</vt:lpstr>
      <vt:lpstr>Ситуационное расположение земельного участка согласно данным публичной кадастровой карты https://pkk5.rosreestr.ru</vt:lpstr>
      <vt:lpstr>Ситуационное расположение объектов недвижимости на земельном участке согласно данным технической документации</vt:lpstr>
      <vt:lpstr>Сведения о наличии инженерных сетей коммунальной инфраструктуры:</vt:lpstr>
      <vt:lpstr>Сведения об объектах недвижимого имущества (объектах капитального строительства, в том числе объектах незавершенного строительства) согласно приложению № 1 к Методике оценки эффективности использования объектов недвижимого имущества,  находящихся в собственности муниципального образования Щекинский район</vt:lpstr>
      <vt:lpstr>Наименование объекта недвижимости </vt:lpstr>
      <vt:lpstr>Информация об объемах расходов  на содержание неиспользуемого имущества, в том числе на охрану, коммунальное обеспечение (электроэнергия, отопление, водоснабжение, водоотведение) и иное</vt:lpstr>
    </vt:vector>
  </TitlesOfParts>
  <Company>PJSC "New Engineering Technologies"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Markasian, Pavel (KIEVH)</dc:creator>
  <cp:lastModifiedBy>user</cp:lastModifiedBy>
  <cp:revision>56</cp:revision>
  <dcterms:created xsi:type="dcterms:W3CDTF">2016-11-18T14:12:19Z</dcterms:created>
  <dcterms:modified xsi:type="dcterms:W3CDTF">2021-05-12T13:04:10Z</dcterms:modified>
</cp:coreProperties>
</file>